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33"/>
  </p:notesMasterIdLst>
  <p:sldIdLst>
    <p:sldId id="256" r:id="rId2"/>
    <p:sldId id="257" r:id="rId3"/>
    <p:sldId id="326" r:id="rId4"/>
    <p:sldId id="328" r:id="rId5"/>
    <p:sldId id="346" r:id="rId6"/>
    <p:sldId id="344" r:id="rId7"/>
    <p:sldId id="350" r:id="rId8"/>
    <p:sldId id="295" r:id="rId9"/>
    <p:sldId id="345" r:id="rId10"/>
    <p:sldId id="351" r:id="rId11"/>
    <p:sldId id="342" r:id="rId12"/>
    <p:sldId id="285" r:id="rId13"/>
    <p:sldId id="287" r:id="rId14"/>
    <p:sldId id="289" r:id="rId15"/>
    <p:sldId id="291" r:id="rId16"/>
    <p:sldId id="290" r:id="rId17"/>
    <p:sldId id="352" r:id="rId18"/>
    <p:sldId id="281" r:id="rId19"/>
    <p:sldId id="356" r:id="rId20"/>
    <p:sldId id="269" r:id="rId21"/>
    <p:sldId id="264" r:id="rId22"/>
    <p:sldId id="283" r:id="rId23"/>
    <p:sldId id="273" r:id="rId24"/>
    <p:sldId id="274" r:id="rId25"/>
    <p:sldId id="284" r:id="rId26"/>
    <p:sldId id="332" r:id="rId27"/>
    <p:sldId id="276" r:id="rId28"/>
    <p:sldId id="277" r:id="rId29"/>
    <p:sldId id="338" r:id="rId30"/>
    <p:sldId id="278" r:id="rId31"/>
    <p:sldId id="259" r:id="rId3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5" autoAdjust="0"/>
    <p:restoredTop sz="77697" autoAdjust="0"/>
  </p:normalViewPr>
  <p:slideViewPr>
    <p:cSldViewPr snapToGrid="0" snapToObjects="1">
      <p:cViewPr>
        <p:scale>
          <a:sx n="114" d="100"/>
          <a:sy n="114" d="100"/>
        </p:scale>
        <p:origin x="-80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5F0FE-335A-7D4F-BD5D-2F7006090177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96371-1569-6848-80A4-3DBFA71818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91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2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479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732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BB52-1960-0249-9D93-556782736F95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250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BB52-1960-0249-9D93-556782736F95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250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75B51-8C97-5445-BCA6-15785192B6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1107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ja-JP" sz="1400" dirty="0" smtClean="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4DBC-C366-1143-9966-6DE67616FDD1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746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511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46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76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38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8144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581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A371-FC64-4A65-84E8-809AA73061B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28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631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704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CA371-FC64-4A65-84E8-809AA73061B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507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26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935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212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BB52-1960-0249-9D93-556782736F9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28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657D4-6C7E-D648-8687-1ECE4CAF98D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63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538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87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79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0E0E9-82CF-9E41-966C-8602E99204EF}" type="slidenum">
              <a:rPr lang="ja-JP" altLang="en-US" smtClean="0"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6371-1569-6848-80A4-3DBFA718187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96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0B64232-9A63-1C4C-BBD0-DAF77D2002DD}" type="datetimeFigureOut">
              <a:rPr kumimoji="1" lang="ja-JP" altLang="en-US" smtClean="0"/>
              <a:t>15/06/10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8C2E411-8160-DB4D-B0F2-67FC5EB13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38.emf"/><Relationship Id="rId10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tif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1.png"/><Relationship Id="rId10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emf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90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emf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5.emf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96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2.emf"/><Relationship Id="rId10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1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8.png"/><Relationship Id="rId4" Type="http://schemas.openxmlformats.org/officeDocument/2006/relationships/image" Target="../media/image109.jpeg"/><Relationship Id="rId5" Type="http://schemas.openxmlformats.org/officeDocument/2006/relationships/image" Target="../media/image110.png"/><Relationship Id="rId6" Type="http://schemas.openxmlformats.org/officeDocument/2006/relationships/image" Target="../media/image111.jpeg"/><Relationship Id="rId7" Type="http://schemas.openxmlformats.org/officeDocument/2006/relationships/image" Target="../media/image112.png"/><Relationship Id="rId8" Type="http://schemas.openxmlformats.org/officeDocument/2006/relationships/image" Target="../media/image113.jpg"/><Relationship Id="rId9" Type="http://schemas.openxmlformats.org/officeDocument/2006/relationships/image" Target="../media/image75.jpeg"/><Relationship Id="rId10" Type="http://schemas.openxmlformats.org/officeDocument/2006/relationships/image" Target="../media/image1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596900"/>
            <a:ext cx="7772400" cy="2542977"/>
          </a:xfrm>
        </p:spPr>
        <p:txBody>
          <a:bodyPr>
            <a:noAutofit/>
          </a:bodyPr>
          <a:lstStyle/>
          <a:p>
            <a:r>
              <a:rPr lang="en-US" altLang="ja-JP" sz="3200" b="1" dirty="0" smtClean="0">
                <a:latin typeface="+mn-lt"/>
              </a:rPr>
              <a:t>High</a:t>
            </a:r>
            <a:r>
              <a:rPr lang="en-US" altLang="ja-JP" sz="3200" b="1" dirty="0">
                <a:latin typeface="+mn-lt"/>
              </a:rPr>
              <a:t>-resolution </a:t>
            </a:r>
            <a:r>
              <a:rPr lang="en-US" altLang="ja-JP" sz="3200" b="1" dirty="0" smtClean="0">
                <a:latin typeface="+mn-lt"/>
              </a:rPr>
              <a:t>Spin </a:t>
            </a:r>
            <a:r>
              <a:rPr lang="en-US" altLang="ja-JP" sz="3200" b="1" dirty="0" err="1" smtClean="0">
                <a:latin typeface="+mn-lt"/>
              </a:rPr>
              <a:t>Vectorial</a:t>
            </a:r>
            <a:r>
              <a:rPr lang="en-US" altLang="ja-JP" sz="3200" b="1" dirty="0" smtClean="0">
                <a:latin typeface="+mn-lt"/>
              </a:rPr>
              <a:t> </a:t>
            </a:r>
            <a:r>
              <a:rPr lang="en-US" altLang="ja-JP" sz="3200" b="1" dirty="0">
                <a:latin typeface="+mn-lt"/>
              </a:rPr>
              <a:t>M</a:t>
            </a:r>
            <a:r>
              <a:rPr lang="en-US" altLang="ja-JP" sz="3200" b="1" dirty="0" smtClean="0">
                <a:latin typeface="+mn-lt"/>
              </a:rPr>
              <a:t>easurement </a:t>
            </a:r>
            <a:r>
              <a:rPr lang="en-US" altLang="ja-JP" sz="3200" b="1" dirty="0">
                <a:latin typeface="+mn-lt"/>
              </a:rPr>
              <a:t>on </a:t>
            </a:r>
            <a:r>
              <a:rPr lang="en-US" altLang="ja-JP" sz="3200" b="1" dirty="0" smtClean="0">
                <a:latin typeface="+mn-lt"/>
              </a:rPr>
              <a:t>Spin</a:t>
            </a:r>
            <a:r>
              <a:rPr lang="en-US" altLang="ja-JP" sz="3200" b="1" dirty="0">
                <a:latin typeface="+mn-lt"/>
              </a:rPr>
              <a:t>-orbit </a:t>
            </a:r>
            <a:r>
              <a:rPr lang="en-US" altLang="ja-JP" sz="3200" b="1" dirty="0" smtClean="0">
                <a:latin typeface="+mn-lt"/>
              </a:rPr>
              <a:t>Interaction Induced Electronic Structure </a:t>
            </a:r>
            <a:r>
              <a:rPr lang="en-US" altLang="ja-JP" sz="3200" b="1" dirty="0">
                <a:latin typeface="+mn-lt"/>
              </a:rPr>
              <a:t>of </a:t>
            </a:r>
            <a:r>
              <a:rPr lang="en-US" altLang="ja-JP" sz="3200" b="1" dirty="0" smtClean="0">
                <a:latin typeface="+mn-lt"/>
              </a:rPr>
              <a:t>Low</a:t>
            </a:r>
            <a:r>
              <a:rPr lang="en-US" altLang="ja-JP" sz="3200" b="1" dirty="0">
                <a:latin typeface="+mn-lt"/>
              </a:rPr>
              <a:t>-dimensional </a:t>
            </a:r>
            <a:r>
              <a:rPr lang="en-US" altLang="ja-JP" sz="3200" b="1" dirty="0" smtClean="0">
                <a:latin typeface="+mn-lt"/>
              </a:rPr>
              <a:t>System</a:t>
            </a:r>
            <a:endParaRPr kumimoji="1" lang="ja-JP" altLang="en-US" sz="3200" b="1" dirty="0">
              <a:latin typeface="+mn-lt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267970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Taichi Okuda</a:t>
            </a:r>
          </a:p>
          <a:p>
            <a:r>
              <a:rPr lang="en-US" altLang="ja-JP" i="1" dirty="0" smtClean="0"/>
              <a:t>Hiroshima Synchrotron Radiation Center, </a:t>
            </a:r>
          </a:p>
          <a:p>
            <a:r>
              <a:rPr lang="en-US" altLang="ja-JP" i="1" dirty="0" smtClean="0"/>
              <a:t>Hiroshima University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43160325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Today topics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rgbClr val="292934"/>
                </a:solidFill>
              </a:rPr>
              <a:t>S</a:t>
            </a:r>
            <a:r>
              <a:rPr lang="en-US" altLang="ja-JP" sz="3200" dirty="0" smtClean="0">
                <a:solidFill>
                  <a:srgbClr val="292934"/>
                </a:solidFill>
              </a:rPr>
              <a:t>pin and valley coupling in bulk crystal </a:t>
            </a:r>
          </a:p>
          <a:p>
            <a:pPr lvl="1">
              <a:buFont typeface="Wingdings" charset="2"/>
              <a:buChar char="Ø"/>
            </a:pPr>
            <a:r>
              <a:rPr lang="en-US" altLang="ja-JP" sz="2800" i="1" dirty="0" smtClean="0">
                <a:solidFill>
                  <a:srgbClr val="292934"/>
                </a:solidFill>
              </a:rPr>
              <a:t>3R</a:t>
            </a:r>
            <a:r>
              <a:rPr lang="en-US" altLang="ja-JP" sz="2800" dirty="0" smtClean="0">
                <a:solidFill>
                  <a:srgbClr val="292934"/>
                </a:solidFill>
              </a:rPr>
              <a:t>-MoS</a:t>
            </a:r>
            <a:r>
              <a:rPr lang="en-US" altLang="ja-JP" sz="2800" baseline="-25000" dirty="0" smtClean="0">
                <a:solidFill>
                  <a:srgbClr val="292934"/>
                </a:solidFill>
              </a:rPr>
              <a:t>2</a:t>
            </a:r>
          </a:p>
          <a:p>
            <a:pPr lvl="1"/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dirty="0" smtClean="0"/>
              <a:t> </a:t>
            </a:r>
            <a:r>
              <a:rPr lang="en-US" altLang="ja-JP" sz="3200" dirty="0" smtClean="0"/>
              <a:t>1D </a:t>
            </a:r>
            <a:r>
              <a:rPr lang="en-US" altLang="ja-JP" sz="3200" dirty="0" err="1" smtClean="0"/>
              <a:t>Rashba</a:t>
            </a:r>
            <a:r>
              <a:rPr lang="en-US" altLang="ja-JP" sz="3200" dirty="0" smtClean="0"/>
              <a:t> system on magnetic materials </a:t>
            </a:r>
          </a:p>
          <a:p>
            <a:pPr marL="274320" lvl="1" indent="0">
              <a:buNone/>
            </a:pPr>
            <a:r>
              <a:rPr lang="en-US" altLang="ja-JP" sz="2400" dirty="0" smtClean="0"/>
              <a:t>(1D-Rashba spin split +Time reversal symmetry breaking)</a:t>
            </a:r>
            <a:endParaRPr lang="en-US" altLang="ja-JP" sz="2400" dirty="0"/>
          </a:p>
          <a:p>
            <a:pPr lvl="1">
              <a:buFont typeface="Wingdings" charset="2"/>
              <a:buChar char="Ø"/>
            </a:pPr>
            <a:r>
              <a:rPr lang="en-US" altLang="ja-JP" sz="2800" dirty="0"/>
              <a:t>Au nanowire on Ni(110</a:t>
            </a:r>
            <a:r>
              <a:rPr lang="en-US" altLang="ja-JP" sz="2800" dirty="0" smtClean="0"/>
              <a:t>)</a:t>
            </a:r>
            <a:endParaRPr kumimoji="1" lang="en-US" altLang="ja-JP" sz="2800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995676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914400" y="4740467"/>
            <a:ext cx="7137400" cy="120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ctr">
              <a:defRPr sz="2400" i="1">
                <a:solidFill>
                  <a:schemeClr val="dk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ja-JP" dirty="0"/>
              <a:t>Spin- and </a:t>
            </a:r>
            <a:r>
              <a:rPr lang="en-US" altLang="ja-JP" dirty="0" smtClean="0"/>
              <a:t>Angle-resolved </a:t>
            </a:r>
            <a:r>
              <a:rPr lang="en-US" altLang="ja-JP" dirty="0"/>
              <a:t>photoemission (SARPES) is one of </a:t>
            </a:r>
            <a:r>
              <a:rPr lang="en-US" altLang="ja-JP" dirty="0" smtClean="0"/>
              <a:t>the most suitable </a:t>
            </a:r>
            <a:r>
              <a:rPr lang="en-US" altLang="ja-JP" dirty="0"/>
              <a:t>tools to </a:t>
            </a:r>
            <a:r>
              <a:rPr lang="en-US" altLang="ja-JP" dirty="0" smtClean="0"/>
              <a:t>explore and/or investigate new systems.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1386741"/>
            <a:ext cx="8115300" cy="30692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algn="ctr">
              <a:defRPr sz="2400" i="1">
                <a:solidFill>
                  <a:schemeClr val="dk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>
              <a:buFont typeface="Wingdings" charset="2"/>
              <a:buChar char="ü"/>
            </a:pPr>
            <a:r>
              <a:rPr lang="en-US" altLang="ja-JP" dirty="0" smtClean="0"/>
              <a:t>SOI induced spin polarized states (</a:t>
            </a:r>
            <a:r>
              <a:rPr lang="en-US" altLang="ja-JP" dirty="0" err="1" smtClean="0"/>
              <a:t>Rashba</a:t>
            </a:r>
            <a:r>
              <a:rPr lang="en-US" altLang="ja-JP" dirty="0" smtClean="0"/>
              <a:t> system, Topological Insulator etc.) have no net magnetic moment.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dirty="0" smtClean="0"/>
              <a:t>Observation of spin property by transport measurement is difficult.</a:t>
            </a:r>
          </a:p>
          <a:p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Measurement with spin- and k-resolution is indispensable.</a:t>
            </a:r>
          </a:p>
          <a:p>
            <a:endParaRPr lang="ja-JP" altLang="en-US" dirty="0"/>
          </a:p>
        </p:txBody>
      </p:sp>
      <p:sp>
        <p:nvSpPr>
          <p:cNvPr id="7" name="右矢印 6"/>
          <p:cNvSpPr/>
          <p:nvPr/>
        </p:nvSpPr>
        <p:spPr>
          <a:xfrm rot="5400000">
            <a:off x="4451350" y="3367772"/>
            <a:ext cx="292100" cy="355600"/>
          </a:xfrm>
          <a:prstGeom prst="rightArrow">
            <a:avLst/>
          </a:prstGeom>
          <a:solidFill>
            <a:srgbClr val="29293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" y="863520"/>
            <a:ext cx="4912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As seen in the introduction, 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603230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963" y="1475432"/>
            <a:ext cx="4998391" cy="27652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9531" y="150167"/>
            <a:ext cx="8328457" cy="1143000"/>
          </a:xfrm>
        </p:spPr>
        <p:txBody>
          <a:bodyPr/>
          <a:lstStyle/>
          <a:p>
            <a:pPr algn="l"/>
            <a:r>
              <a:rPr lang="en-US" altLang="ja-JP" dirty="0" smtClean="0"/>
              <a:t>S</a:t>
            </a:r>
            <a:r>
              <a:rPr kumimoji="1" lang="en-US" altLang="ja-JP" sz="4000" dirty="0" smtClean="0"/>
              <a:t>pin-resolved ARPES</a:t>
            </a:r>
            <a:r>
              <a:rPr kumimoji="1" lang="ja-JP" altLang="en-US" sz="4000" dirty="0" smtClean="0"/>
              <a:t>　</a:t>
            </a:r>
            <a:endParaRPr kumimoji="1" lang="ja-JP" altLang="en-US" sz="4000" dirty="0"/>
          </a:p>
        </p:txBody>
      </p:sp>
      <p:pic>
        <p:nvPicPr>
          <p:cNvPr id="13" name="図 12" descr="ARPE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375371"/>
            <a:ext cx="3851409" cy="4104859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457200" y="1399843"/>
            <a:ext cx="3852000" cy="5140273"/>
            <a:chOff x="4960244" y="1524000"/>
            <a:chExt cx="3852000" cy="5140273"/>
          </a:xfrm>
        </p:grpSpPr>
        <p:pic>
          <p:nvPicPr>
            <p:cNvPr id="14" name="図 13" descr="ARPES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0244" y="1524000"/>
              <a:ext cx="3852000" cy="5140273"/>
            </a:xfrm>
            <a:prstGeom prst="rect">
              <a:avLst/>
            </a:prstGeom>
          </p:spPr>
        </p:pic>
        <p:pic>
          <p:nvPicPr>
            <p:cNvPr id="15" name="図 14" descr="Mott2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6834" y="3194096"/>
              <a:ext cx="1512713" cy="203960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544102" y="5133573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/>
              <a:t>25 kV</a:t>
            </a:r>
            <a:endParaRPr kumimoji="1" lang="ja-JP" altLang="en-US" u="sng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4119950" y="1013767"/>
            <a:ext cx="4679598" cy="2968918"/>
            <a:chOff x="4119950" y="1293167"/>
            <a:chExt cx="4679598" cy="2968918"/>
          </a:xfrm>
        </p:grpSpPr>
        <p:grpSp>
          <p:nvGrpSpPr>
            <p:cNvPr id="23" name="Group 22"/>
            <p:cNvGrpSpPr/>
            <p:nvPr/>
          </p:nvGrpSpPr>
          <p:grpSpPr>
            <a:xfrm>
              <a:off x="4119950" y="1731210"/>
              <a:ext cx="4679598" cy="2530875"/>
              <a:chOff x="4572000" y="1517121"/>
              <a:chExt cx="4679598" cy="2530875"/>
            </a:xfrm>
          </p:grpSpPr>
          <p:sp>
            <p:nvSpPr>
              <p:cNvPr id="9" name="テキスト ボックス 76"/>
              <p:cNvSpPr txBox="1"/>
              <p:nvPr/>
            </p:nvSpPr>
            <p:spPr>
              <a:xfrm>
                <a:off x="8056027" y="1679243"/>
                <a:ext cx="1195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 smtClean="0">
                    <a:solidFill>
                      <a:srgbClr val="FF0000"/>
                    </a:solidFill>
                  </a:rPr>
                  <a:t>Spin-Orbit Interaction</a:t>
                </a: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4572000" y="3770997"/>
                <a:ext cx="7450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292934"/>
                    </a:solidFill>
                    <a:latin typeface="Arial (Body)"/>
                    <a:cs typeface="Arial (Body)"/>
                  </a:rPr>
                  <a:t>Electron</a:t>
                </a:r>
                <a:endParaRPr kumimoji="1" lang="ja-JP" altLang="en-US" sz="1200" dirty="0">
                  <a:solidFill>
                    <a:srgbClr val="292934"/>
                  </a:solidFill>
                  <a:latin typeface="Arial (Body)"/>
                  <a:cs typeface="Arial (Body)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 rot="20355609">
                <a:off x="7714406" y="3392007"/>
                <a:ext cx="1391677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292934"/>
                    </a:solidFill>
                    <a:latin typeface="Arial (Body)"/>
                    <a:cs typeface="Arial (Body)"/>
                  </a:rPr>
                  <a:t>Scattering plane</a:t>
                </a:r>
                <a:endParaRPr kumimoji="1" lang="ja-JP" altLang="en-US" sz="1200" dirty="0">
                  <a:solidFill>
                    <a:srgbClr val="292934"/>
                  </a:solidFill>
                  <a:latin typeface="Arial (Body)"/>
                  <a:cs typeface="Arial (Body)"/>
                </a:endParaRPr>
              </a:p>
            </p:txBody>
          </p:sp>
          <p:sp>
            <p:nvSpPr>
              <p:cNvPr id="17" name="テキスト ボックス 12"/>
              <p:cNvSpPr txBox="1"/>
              <p:nvPr/>
            </p:nvSpPr>
            <p:spPr>
              <a:xfrm>
                <a:off x="7447825" y="2699392"/>
                <a:ext cx="149211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292934"/>
                    </a:solidFill>
                    <a:latin typeface="Arial (Body)"/>
                    <a:cs typeface="Arial (Body)"/>
                  </a:rPr>
                  <a:t>Target (Au, </a:t>
                </a:r>
                <a:r>
                  <a:rPr lang="en-US" altLang="ja-JP" sz="1200" dirty="0" err="1" smtClean="0">
                    <a:solidFill>
                      <a:srgbClr val="292934"/>
                    </a:solidFill>
                    <a:latin typeface="Arial (Body)"/>
                    <a:cs typeface="Arial (Body)"/>
                  </a:rPr>
                  <a:t>Th</a:t>
                </a:r>
                <a:r>
                  <a:rPr lang="en-US" altLang="ja-JP" sz="1200" dirty="0" smtClean="0">
                    <a:solidFill>
                      <a:srgbClr val="292934"/>
                    </a:solidFill>
                    <a:latin typeface="Arial (Body)"/>
                    <a:cs typeface="Arial (Body)"/>
                  </a:rPr>
                  <a:t> etc.)</a:t>
                </a:r>
                <a:endParaRPr kumimoji="1" lang="ja-JP" altLang="en-US" sz="1200" dirty="0">
                  <a:solidFill>
                    <a:srgbClr val="292934"/>
                  </a:solidFill>
                  <a:latin typeface="Arial (Body)"/>
                  <a:cs typeface="Arial (Body)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35135" y="2154208"/>
                <a:ext cx="1159539" cy="3435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>
                    <a:solidFill>
                      <a:schemeClr val="bg1"/>
                    </a:solidFill>
                    <a:latin typeface="Lucida Grande"/>
                    <a:ea typeface="Lucida Grande"/>
                    <a:cs typeface="Lucida Grande"/>
                  </a:rPr>
                  <a:t>θ</a:t>
                </a:r>
                <a:r>
                  <a:rPr lang="en-US" altLang="ja-JP" dirty="0" smtClean="0">
                    <a:solidFill>
                      <a:schemeClr val="bg1"/>
                    </a:solidFill>
                  </a:rPr>
                  <a:t>=120°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21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5835157"/>
                  </p:ext>
                </p:extLst>
              </p:nvPr>
            </p:nvGraphicFramePr>
            <p:xfrm>
              <a:off x="4634374" y="1517121"/>
              <a:ext cx="1919288" cy="8207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8" name="数式" r:id="rId8" imgW="1574800" imgH="673100" progId="Equation.3">
                      <p:embed/>
                    </p:oleObj>
                  </mc:Choice>
                  <mc:Fallback>
                    <p:oleObj name="数式" r:id="rId8" imgW="1574800" imgH="673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34374" y="1517121"/>
                            <a:ext cx="1919288" cy="8207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テキスト ボックス 9"/>
              <p:cNvSpPr txBox="1"/>
              <p:nvPr/>
            </p:nvSpPr>
            <p:spPr>
              <a:xfrm>
                <a:off x="6553662" y="1875444"/>
                <a:ext cx="142464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>
                    <a:latin typeface="Arial (Body)"/>
                    <a:cs typeface="Arial (Body)"/>
                  </a:rPr>
                  <a:t>Quantization axis</a:t>
                </a:r>
                <a:endParaRPr kumimoji="1" lang="ja-JP" altLang="en-US" sz="1200" dirty="0">
                  <a:latin typeface="Arial (Body)"/>
                  <a:cs typeface="Arial (Body)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639527" y="1293167"/>
              <a:ext cx="2203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u="sng" dirty="0" smtClean="0"/>
                <a:t>Mott scattering</a:t>
              </a:r>
              <a:endParaRPr kumimoji="1" lang="ja-JP" altLang="en-US" sz="2400" u="sng" dirty="0"/>
            </a:p>
          </p:txBody>
        </p:sp>
      </p:grpSp>
      <p:graphicFrame>
        <p:nvGraphicFramePr>
          <p:cNvPr id="16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211760"/>
              </p:ext>
            </p:extLst>
          </p:nvPr>
        </p:nvGraphicFramePr>
        <p:xfrm>
          <a:off x="6012712" y="4854345"/>
          <a:ext cx="1741012" cy="168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" name="Equation" r:id="rId10" imgW="1117600" imgH="1079500" progId="Equation.3">
                  <p:embed/>
                </p:oleObj>
              </mc:Choice>
              <mc:Fallback>
                <p:oleObj name="Equation" r:id="rId10" imgW="1117600" imgH="1079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712" y="4854345"/>
                        <a:ext cx="1741012" cy="1681388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 rot="20249502">
            <a:off x="6823659" y="5248622"/>
            <a:ext cx="233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00"/>
                </a:solidFill>
              </a:rPr>
              <a:t>Efficiency is 1/10000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669000"/>
              </p:ext>
            </p:extLst>
          </p:nvPr>
        </p:nvGraphicFramePr>
        <p:xfrm>
          <a:off x="4145930" y="4066901"/>
          <a:ext cx="3137644" cy="186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" name="数式" r:id="rId12" imgW="2032000" imgH="1206500" progId="Equation.3">
                  <p:embed/>
                </p:oleObj>
              </mc:Choice>
              <mc:Fallback>
                <p:oleObj name="数式" r:id="rId12" imgW="2032000" imgH="1206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930" y="4066901"/>
                        <a:ext cx="3137644" cy="18627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457200" y="5932269"/>
            <a:ext cx="4149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Typical energy and angular resolutions</a:t>
            </a:r>
          </a:p>
          <a:p>
            <a:r>
              <a:rPr kumimoji="1" lang="en-US" altLang="ja-JP" dirty="0" smtClean="0"/>
              <a:t>ΔE~ 100-200 meV, Δθ~±1-2° </a:t>
            </a:r>
            <a:endParaRPr kumimoji="1" lang="ja-JP" altLang="en-US" dirty="0"/>
          </a:p>
        </p:txBody>
      </p:sp>
      <p:cxnSp>
        <p:nvCxnSpPr>
          <p:cNvPr id="27" name="直線コネクタ 26"/>
          <p:cNvCxnSpPr/>
          <p:nvPr/>
        </p:nvCxnSpPr>
        <p:spPr>
          <a:xfrm>
            <a:off x="0" y="107772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7524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9531" y="150167"/>
            <a:ext cx="8328457" cy="852159"/>
          </a:xfrm>
        </p:spPr>
        <p:txBody>
          <a:bodyPr/>
          <a:lstStyle/>
          <a:p>
            <a:pPr algn="l"/>
            <a:r>
              <a:rPr kumimoji="1" lang="en-US" altLang="ja-JP" sz="3600" dirty="0" smtClean="0"/>
              <a:t>High efficiency spin detector VLEED</a:t>
            </a:r>
            <a:endParaRPr kumimoji="1" lang="ja-JP" altLang="en-US" sz="3600" dirty="0"/>
          </a:p>
        </p:txBody>
      </p:sp>
      <p:grpSp>
        <p:nvGrpSpPr>
          <p:cNvPr id="27" name="Group 87"/>
          <p:cNvGrpSpPr/>
          <p:nvPr/>
        </p:nvGrpSpPr>
        <p:grpSpPr>
          <a:xfrm>
            <a:off x="329531" y="1861989"/>
            <a:ext cx="4168305" cy="2334022"/>
            <a:chOff x="3995285" y="2518013"/>
            <a:chExt cx="4333875" cy="2426732"/>
          </a:xfrm>
        </p:grpSpPr>
        <p:grpSp>
          <p:nvGrpSpPr>
            <p:cNvPr id="28" name="Group 56"/>
            <p:cNvGrpSpPr>
              <a:grpSpLocks/>
            </p:cNvGrpSpPr>
            <p:nvPr/>
          </p:nvGrpSpPr>
          <p:grpSpPr bwMode="auto">
            <a:xfrm>
              <a:off x="3995285" y="2887345"/>
              <a:ext cx="4333875" cy="2057400"/>
              <a:chOff x="3240" y="4680"/>
              <a:chExt cx="6825" cy="3240"/>
            </a:xfrm>
          </p:grpSpPr>
          <p:sp>
            <p:nvSpPr>
              <p:cNvPr id="31" name="AutoShape 57"/>
              <p:cNvSpPr>
                <a:spLocks noChangeArrowheads="1"/>
              </p:cNvSpPr>
              <p:nvPr/>
            </p:nvSpPr>
            <p:spPr bwMode="auto">
              <a:xfrm>
                <a:off x="3240" y="6840"/>
                <a:ext cx="3585" cy="1080"/>
              </a:xfrm>
              <a:prstGeom prst="cube">
                <a:avLst>
                  <a:gd name="adj" fmla="val 78148"/>
                </a:avLst>
              </a:prstGeom>
              <a:solidFill>
                <a:srgbClr val="A5A5A5"/>
              </a:solidFill>
              <a:ln w="19050">
                <a:solidFill>
                  <a:srgbClr val="A5A5A5"/>
                </a:solidFill>
                <a:miter lim="800000"/>
                <a:headEnd/>
                <a:tailEnd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" name="Line 58"/>
              <p:cNvSpPr>
                <a:spLocks noChangeShapeType="1"/>
              </p:cNvSpPr>
              <p:nvPr/>
            </p:nvSpPr>
            <p:spPr bwMode="auto">
              <a:xfrm>
                <a:off x="4214" y="7774"/>
                <a:ext cx="1080" cy="13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3" name="AutoShape 59"/>
              <p:cNvSpPr>
                <a:spLocks noChangeArrowheads="1"/>
              </p:cNvSpPr>
              <p:nvPr/>
            </p:nvSpPr>
            <p:spPr bwMode="auto">
              <a:xfrm>
                <a:off x="6480" y="6840"/>
                <a:ext cx="3585" cy="1080"/>
              </a:xfrm>
              <a:prstGeom prst="cube">
                <a:avLst>
                  <a:gd name="adj" fmla="val 78148"/>
                </a:avLst>
              </a:prstGeom>
              <a:solidFill>
                <a:srgbClr val="A5A5A5"/>
              </a:solidFill>
              <a:ln w="19050">
                <a:solidFill>
                  <a:srgbClr val="A5A5A5"/>
                </a:solidFill>
                <a:miter lim="800000"/>
                <a:headEnd/>
                <a:tailEnd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4" name="Line 60"/>
              <p:cNvSpPr>
                <a:spLocks noChangeShapeType="1"/>
              </p:cNvSpPr>
              <p:nvPr/>
            </p:nvSpPr>
            <p:spPr bwMode="auto">
              <a:xfrm flipH="1">
                <a:off x="5040" y="4680"/>
                <a:ext cx="720" cy="252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5" name="Line 61"/>
              <p:cNvSpPr>
                <a:spLocks noChangeShapeType="1"/>
              </p:cNvSpPr>
              <p:nvPr/>
            </p:nvSpPr>
            <p:spPr bwMode="auto">
              <a:xfrm flipH="1" flipV="1">
                <a:off x="4227" y="4720"/>
                <a:ext cx="813" cy="248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6" name="Line 62"/>
              <p:cNvSpPr>
                <a:spLocks noChangeShapeType="1"/>
              </p:cNvSpPr>
              <p:nvPr/>
            </p:nvSpPr>
            <p:spPr bwMode="auto">
              <a:xfrm flipH="1">
                <a:off x="7320" y="7761"/>
                <a:ext cx="1080" cy="13"/>
              </a:xfrm>
              <a:prstGeom prst="line">
                <a:avLst/>
              </a:prstGeom>
              <a:noFill/>
              <a:ln w="444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7" name="Line 63"/>
              <p:cNvSpPr>
                <a:spLocks noChangeShapeType="1"/>
              </p:cNvSpPr>
              <p:nvPr/>
            </p:nvSpPr>
            <p:spPr bwMode="auto">
              <a:xfrm flipH="1">
                <a:off x="8280" y="4680"/>
                <a:ext cx="720" cy="252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38" name="Group 64"/>
              <p:cNvGrpSpPr>
                <a:grpSpLocks/>
              </p:cNvGrpSpPr>
              <p:nvPr/>
            </p:nvGrpSpPr>
            <p:grpSpPr bwMode="auto">
              <a:xfrm>
                <a:off x="5200" y="5880"/>
                <a:ext cx="533" cy="170"/>
                <a:chOff x="5627" y="3600"/>
                <a:chExt cx="533" cy="170"/>
              </a:xfrm>
            </p:grpSpPr>
            <p:sp>
              <p:nvSpPr>
                <p:cNvPr id="100" name="Oval 65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101" name="Line 66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" name="Group 67"/>
              <p:cNvGrpSpPr>
                <a:grpSpLocks/>
              </p:cNvGrpSpPr>
              <p:nvPr/>
            </p:nvGrpSpPr>
            <p:grpSpPr bwMode="auto">
              <a:xfrm>
                <a:off x="5360" y="5213"/>
                <a:ext cx="533" cy="170"/>
                <a:chOff x="5627" y="3600"/>
                <a:chExt cx="533" cy="170"/>
              </a:xfrm>
            </p:grpSpPr>
            <p:sp>
              <p:nvSpPr>
                <p:cNvPr id="98" name="Oval 68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9" name="Line 69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" name="Group 70"/>
              <p:cNvGrpSpPr>
                <a:grpSpLocks/>
              </p:cNvGrpSpPr>
              <p:nvPr/>
            </p:nvGrpSpPr>
            <p:grpSpPr bwMode="auto">
              <a:xfrm flipH="1">
                <a:off x="5174" y="5520"/>
                <a:ext cx="533" cy="170"/>
                <a:chOff x="5627" y="3600"/>
                <a:chExt cx="533" cy="170"/>
              </a:xfrm>
            </p:grpSpPr>
            <p:sp>
              <p:nvSpPr>
                <p:cNvPr id="96" name="Oval 71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7" name="Line 72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" name="Group 73"/>
              <p:cNvGrpSpPr>
                <a:grpSpLocks/>
              </p:cNvGrpSpPr>
              <p:nvPr/>
            </p:nvGrpSpPr>
            <p:grpSpPr bwMode="auto">
              <a:xfrm flipH="1">
                <a:off x="5347" y="4907"/>
                <a:ext cx="533" cy="170"/>
                <a:chOff x="5627" y="3600"/>
                <a:chExt cx="533" cy="170"/>
              </a:xfrm>
            </p:grpSpPr>
            <p:sp>
              <p:nvSpPr>
                <p:cNvPr id="94" name="Oval 74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5" name="Line 75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 flipH="1" flipV="1">
                <a:off x="7467" y="4680"/>
                <a:ext cx="813" cy="252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43" name="Group 77"/>
              <p:cNvGrpSpPr>
                <a:grpSpLocks/>
              </p:cNvGrpSpPr>
              <p:nvPr/>
            </p:nvGrpSpPr>
            <p:grpSpPr bwMode="auto">
              <a:xfrm>
                <a:off x="8427" y="5947"/>
                <a:ext cx="533" cy="170"/>
                <a:chOff x="5627" y="3600"/>
                <a:chExt cx="533" cy="170"/>
              </a:xfrm>
            </p:grpSpPr>
            <p:sp>
              <p:nvSpPr>
                <p:cNvPr id="92" name="Oval 78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3" name="Line 79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4" name="Group 80"/>
              <p:cNvGrpSpPr>
                <a:grpSpLocks/>
              </p:cNvGrpSpPr>
              <p:nvPr/>
            </p:nvGrpSpPr>
            <p:grpSpPr bwMode="auto">
              <a:xfrm>
                <a:off x="8587" y="5280"/>
                <a:ext cx="533" cy="170"/>
                <a:chOff x="5627" y="3600"/>
                <a:chExt cx="533" cy="170"/>
              </a:xfrm>
            </p:grpSpPr>
            <p:sp>
              <p:nvSpPr>
                <p:cNvPr id="90" name="Oval 81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91" name="Line 82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5" name="Group 83"/>
              <p:cNvGrpSpPr>
                <a:grpSpLocks/>
              </p:cNvGrpSpPr>
              <p:nvPr/>
            </p:nvGrpSpPr>
            <p:grpSpPr bwMode="auto">
              <a:xfrm flipH="1">
                <a:off x="8401" y="5587"/>
                <a:ext cx="533" cy="170"/>
                <a:chOff x="5627" y="3600"/>
                <a:chExt cx="533" cy="170"/>
              </a:xfrm>
            </p:grpSpPr>
            <p:sp>
              <p:nvSpPr>
                <p:cNvPr id="88" name="Oval 84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9" name="Line 85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6" name="Group 86"/>
              <p:cNvGrpSpPr>
                <a:grpSpLocks/>
              </p:cNvGrpSpPr>
              <p:nvPr/>
            </p:nvGrpSpPr>
            <p:grpSpPr bwMode="auto">
              <a:xfrm flipH="1">
                <a:off x="8574" y="4974"/>
                <a:ext cx="533" cy="170"/>
                <a:chOff x="5627" y="3600"/>
                <a:chExt cx="533" cy="170"/>
              </a:xfrm>
            </p:grpSpPr>
            <p:sp>
              <p:nvSpPr>
                <p:cNvPr id="86" name="Oval 87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7" name="Line 88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7" name="Group 89"/>
              <p:cNvGrpSpPr>
                <a:grpSpLocks/>
              </p:cNvGrpSpPr>
              <p:nvPr/>
            </p:nvGrpSpPr>
            <p:grpSpPr bwMode="auto">
              <a:xfrm flipH="1">
                <a:off x="7467" y="5573"/>
                <a:ext cx="533" cy="170"/>
                <a:chOff x="5627" y="3600"/>
                <a:chExt cx="533" cy="170"/>
              </a:xfrm>
            </p:grpSpPr>
            <p:sp>
              <p:nvSpPr>
                <p:cNvPr id="84" name="Oval 90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5" name="Line 91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8" name="Group 92"/>
              <p:cNvGrpSpPr>
                <a:grpSpLocks/>
              </p:cNvGrpSpPr>
              <p:nvPr/>
            </p:nvGrpSpPr>
            <p:grpSpPr bwMode="auto">
              <a:xfrm flipH="1">
                <a:off x="7347" y="5240"/>
                <a:ext cx="533" cy="170"/>
                <a:chOff x="5627" y="3600"/>
                <a:chExt cx="533" cy="170"/>
              </a:xfrm>
            </p:grpSpPr>
            <p:sp>
              <p:nvSpPr>
                <p:cNvPr id="82" name="Oval 93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3" name="Line 94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9" name="Group 95"/>
              <p:cNvGrpSpPr>
                <a:grpSpLocks/>
              </p:cNvGrpSpPr>
              <p:nvPr/>
            </p:nvGrpSpPr>
            <p:grpSpPr bwMode="auto">
              <a:xfrm>
                <a:off x="4507" y="6214"/>
                <a:ext cx="533" cy="170"/>
                <a:chOff x="5627" y="3600"/>
                <a:chExt cx="533" cy="170"/>
              </a:xfrm>
            </p:grpSpPr>
            <p:sp>
              <p:nvSpPr>
                <p:cNvPr id="80" name="Oval 96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81" name="Line 97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0" name="Group 98"/>
              <p:cNvGrpSpPr>
                <a:grpSpLocks/>
              </p:cNvGrpSpPr>
              <p:nvPr/>
            </p:nvGrpSpPr>
            <p:grpSpPr bwMode="auto">
              <a:xfrm>
                <a:off x="4347" y="5613"/>
                <a:ext cx="533" cy="170"/>
                <a:chOff x="5627" y="3600"/>
                <a:chExt cx="533" cy="170"/>
              </a:xfrm>
            </p:grpSpPr>
            <p:sp>
              <p:nvSpPr>
                <p:cNvPr id="78" name="Oval 99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9" name="Line 100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51" name="Text Box 101"/>
              <p:cNvSpPr txBox="1">
                <a:spLocks noChangeArrowheads="1"/>
              </p:cNvSpPr>
              <p:nvPr/>
            </p:nvSpPr>
            <p:spPr bwMode="auto">
              <a:xfrm>
                <a:off x="4427" y="7187"/>
                <a:ext cx="72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11" charset="0"/>
                    <a:ea typeface="Times New Roman" pitchFamily="-111" charset="0"/>
                  </a:rPr>
                  <a:t>M</a:t>
                </a:r>
              </a:p>
            </p:txBody>
          </p:sp>
          <p:sp>
            <p:nvSpPr>
              <p:cNvPr id="52" name="Text Box 102"/>
              <p:cNvSpPr txBox="1">
                <a:spLocks noChangeArrowheads="1"/>
              </p:cNvSpPr>
              <p:nvPr/>
            </p:nvSpPr>
            <p:spPr bwMode="auto">
              <a:xfrm>
                <a:off x="7694" y="7187"/>
                <a:ext cx="946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11" charset="0"/>
                    <a:ea typeface="Times New Roman" pitchFamily="-111" charset="0"/>
                  </a:rPr>
                  <a:t>-M</a:t>
                </a:r>
                <a:endParaRPr kumimoji="1" lang="en-US" altLang="ja-JP" sz="1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1" charset="0"/>
                  <a:ea typeface="Times New Roman" pitchFamily="-111" charset="0"/>
                </a:endParaRPr>
              </a:p>
            </p:txBody>
          </p:sp>
          <p:sp>
            <p:nvSpPr>
              <p:cNvPr id="53" name="Text Box 103"/>
              <p:cNvSpPr txBox="1">
                <a:spLocks noChangeArrowheads="1"/>
              </p:cNvSpPr>
              <p:nvPr/>
            </p:nvSpPr>
            <p:spPr bwMode="auto">
              <a:xfrm>
                <a:off x="5400" y="6840"/>
                <a:ext cx="1440" cy="1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2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  <a:ea typeface="Times New Roman" pitchFamily="-111" charset="0"/>
                  </a:rPr>
                  <a:t>Fe(001)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ja-JP" sz="12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1" charset="0"/>
                    <a:ea typeface="Times New Roman" pitchFamily="-111" charset="0"/>
                  </a:rPr>
                  <a:t>film</a:t>
                </a:r>
              </a:p>
            </p:txBody>
          </p:sp>
          <p:grpSp>
            <p:nvGrpSpPr>
              <p:cNvPr id="54" name="Group 104"/>
              <p:cNvGrpSpPr>
                <a:grpSpLocks/>
              </p:cNvGrpSpPr>
              <p:nvPr/>
            </p:nvGrpSpPr>
            <p:grpSpPr bwMode="auto">
              <a:xfrm flipH="1">
                <a:off x="4360" y="5947"/>
                <a:ext cx="533" cy="170"/>
                <a:chOff x="5627" y="3600"/>
                <a:chExt cx="533" cy="170"/>
              </a:xfrm>
            </p:grpSpPr>
            <p:sp>
              <p:nvSpPr>
                <p:cNvPr id="76" name="Oval 105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7" name="Line 106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5" name="Group 107"/>
              <p:cNvGrpSpPr>
                <a:grpSpLocks/>
              </p:cNvGrpSpPr>
              <p:nvPr/>
            </p:nvGrpSpPr>
            <p:grpSpPr bwMode="auto">
              <a:xfrm>
                <a:off x="4253" y="5347"/>
                <a:ext cx="533" cy="170"/>
                <a:chOff x="5627" y="3600"/>
                <a:chExt cx="533" cy="170"/>
              </a:xfrm>
            </p:grpSpPr>
            <p:sp>
              <p:nvSpPr>
                <p:cNvPr id="74" name="Oval 108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5" name="Line 109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6" name="Group 110"/>
              <p:cNvGrpSpPr>
                <a:grpSpLocks/>
              </p:cNvGrpSpPr>
              <p:nvPr/>
            </p:nvGrpSpPr>
            <p:grpSpPr bwMode="auto">
              <a:xfrm>
                <a:off x="5107" y="6200"/>
                <a:ext cx="533" cy="170"/>
                <a:chOff x="5627" y="3600"/>
                <a:chExt cx="533" cy="170"/>
              </a:xfrm>
            </p:grpSpPr>
            <p:sp>
              <p:nvSpPr>
                <p:cNvPr id="72" name="Oval 111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3" name="Line 112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" name="Group 113"/>
              <p:cNvGrpSpPr>
                <a:grpSpLocks/>
              </p:cNvGrpSpPr>
              <p:nvPr/>
            </p:nvGrpSpPr>
            <p:grpSpPr bwMode="auto">
              <a:xfrm flipH="1">
                <a:off x="4947" y="6467"/>
                <a:ext cx="533" cy="170"/>
                <a:chOff x="5627" y="3600"/>
                <a:chExt cx="533" cy="170"/>
              </a:xfrm>
            </p:grpSpPr>
            <p:sp>
              <p:nvSpPr>
                <p:cNvPr id="70" name="Oval 114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71" name="Line 115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8" name="Group 116"/>
              <p:cNvGrpSpPr>
                <a:grpSpLocks/>
              </p:cNvGrpSpPr>
              <p:nvPr/>
            </p:nvGrpSpPr>
            <p:grpSpPr bwMode="auto">
              <a:xfrm>
                <a:off x="8307" y="6293"/>
                <a:ext cx="533" cy="170"/>
                <a:chOff x="5627" y="3600"/>
                <a:chExt cx="533" cy="170"/>
              </a:xfrm>
            </p:grpSpPr>
            <p:sp>
              <p:nvSpPr>
                <p:cNvPr id="68" name="Oval 117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9" name="Line 118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9" name="Group 119"/>
              <p:cNvGrpSpPr>
                <a:grpSpLocks/>
              </p:cNvGrpSpPr>
              <p:nvPr/>
            </p:nvGrpSpPr>
            <p:grpSpPr bwMode="auto">
              <a:xfrm flipH="1">
                <a:off x="8147" y="6560"/>
                <a:ext cx="533" cy="170"/>
                <a:chOff x="5627" y="3600"/>
                <a:chExt cx="533" cy="170"/>
              </a:xfrm>
            </p:grpSpPr>
            <p:sp>
              <p:nvSpPr>
                <p:cNvPr id="66" name="Oval 120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7" name="Line 121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0" name="Group 122"/>
              <p:cNvGrpSpPr>
                <a:grpSpLocks/>
              </p:cNvGrpSpPr>
              <p:nvPr/>
            </p:nvGrpSpPr>
            <p:grpSpPr bwMode="auto">
              <a:xfrm>
                <a:off x="7640" y="5867"/>
                <a:ext cx="533" cy="170"/>
                <a:chOff x="5627" y="3600"/>
                <a:chExt cx="533" cy="170"/>
              </a:xfrm>
            </p:grpSpPr>
            <p:sp>
              <p:nvSpPr>
                <p:cNvPr id="64" name="Oval 123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5" name="Line 124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1" name="Group 125"/>
              <p:cNvGrpSpPr>
                <a:grpSpLocks/>
              </p:cNvGrpSpPr>
              <p:nvPr/>
            </p:nvGrpSpPr>
            <p:grpSpPr bwMode="auto">
              <a:xfrm flipH="1">
                <a:off x="7653" y="6160"/>
                <a:ext cx="533" cy="170"/>
                <a:chOff x="5627" y="3600"/>
                <a:chExt cx="533" cy="170"/>
              </a:xfrm>
            </p:grpSpPr>
            <p:sp>
              <p:nvSpPr>
                <p:cNvPr id="62" name="Oval 126"/>
                <p:cNvSpPr>
                  <a:spLocks noChangeArrowheads="1"/>
                </p:cNvSpPr>
                <p:nvPr/>
              </p:nvSpPr>
              <p:spPr bwMode="auto">
                <a:xfrm>
                  <a:off x="5760" y="3600"/>
                  <a:ext cx="170" cy="170"/>
                </a:xfrm>
                <a:prstGeom prst="ellipse">
                  <a:avLst/>
                </a:prstGeom>
                <a:solidFill>
                  <a:srgbClr val="BFBFBF"/>
                </a:solidFill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" name="Line 127"/>
                <p:cNvSpPr>
                  <a:spLocks noChangeShapeType="1"/>
                </p:cNvSpPr>
                <p:nvPr/>
              </p:nvSpPr>
              <p:spPr bwMode="auto">
                <a:xfrm>
                  <a:off x="5627" y="3680"/>
                  <a:ext cx="533" cy="0"/>
                </a:xfrm>
                <a:prstGeom prst="line">
                  <a:avLst/>
                </a:prstGeom>
                <a:noFill/>
                <a:ln w="19050">
                  <a:solidFill>
                    <a:srgbClr val="3366FF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29" name="TextBox 89"/>
            <p:cNvSpPr txBox="1"/>
            <p:nvPr/>
          </p:nvSpPr>
          <p:spPr>
            <a:xfrm>
              <a:off x="4455638" y="2543413"/>
              <a:ext cx="365803" cy="38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i="1" dirty="0" smtClean="0"/>
                <a:t>I</a:t>
              </a:r>
              <a:r>
                <a:rPr kumimoji="1" lang="en-US" altLang="ja-JP" i="1" baseline="30000" dirty="0" smtClean="0"/>
                <a:t>+</a:t>
              </a:r>
              <a:endParaRPr kumimoji="1" lang="ja-JP" altLang="en-US" i="1" baseline="30000" dirty="0"/>
            </a:p>
          </p:txBody>
        </p:sp>
        <p:sp>
          <p:nvSpPr>
            <p:cNvPr id="30" name="TextBox 90"/>
            <p:cNvSpPr txBox="1"/>
            <p:nvPr/>
          </p:nvSpPr>
          <p:spPr>
            <a:xfrm>
              <a:off x="6499925" y="2518013"/>
              <a:ext cx="323650" cy="38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i="1" dirty="0" smtClean="0"/>
                <a:t>I</a:t>
              </a:r>
              <a:r>
                <a:rPr kumimoji="1" lang="en-US" altLang="ja-JP" i="1" baseline="30000" dirty="0" smtClean="0"/>
                <a:t>-</a:t>
              </a:r>
              <a:endParaRPr kumimoji="1" lang="ja-JP" altLang="en-US" i="1" baseline="30000" dirty="0"/>
            </a:p>
          </p:txBody>
        </p:sp>
      </p:grpSp>
      <p:sp>
        <p:nvSpPr>
          <p:cNvPr id="102" name="テキスト ボックス 101"/>
          <p:cNvSpPr txBox="1"/>
          <p:nvPr/>
        </p:nvSpPr>
        <p:spPr>
          <a:xfrm>
            <a:off x="291748" y="1197890"/>
            <a:ext cx="525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Spin dependent electron scattering by Ferromagnetic target 	(E</a:t>
            </a:r>
            <a:r>
              <a:rPr kumimoji="1" lang="en-US" altLang="ja-JP" baseline="-25000" dirty="0" smtClean="0"/>
              <a:t>k</a:t>
            </a:r>
            <a:r>
              <a:rPr kumimoji="1" lang="en-US" altLang="ja-JP" dirty="0" smtClean="0"/>
              <a:t>~10 eV)</a:t>
            </a:r>
            <a:endParaRPr lang="en-US" altLang="ja-JP" dirty="0" smtClean="0"/>
          </a:p>
        </p:txBody>
      </p:sp>
      <p:pic>
        <p:nvPicPr>
          <p:cNvPr id="103" name="図 102" descr="VLEED.a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2" t="14568" r="27953" b="56543"/>
          <a:stretch/>
        </p:blipFill>
        <p:spPr>
          <a:xfrm>
            <a:off x="4218164" y="1571375"/>
            <a:ext cx="2122443" cy="1523471"/>
          </a:xfrm>
          <a:prstGeom prst="rect">
            <a:avLst/>
          </a:prstGeom>
        </p:spPr>
      </p:pic>
      <p:pic>
        <p:nvPicPr>
          <p:cNvPr id="104" name="Picture 165" descr="Fig1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8009" y="1484396"/>
            <a:ext cx="2019979" cy="2915528"/>
          </a:xfrm>
          <a:prstGeom prst="rect">
            <a:avLst/>
          </a:prstGeom>
        </p:spPr>
      </p:pic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606517" y="4339468"/>
            <a:ext cx="34036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i="0" dirty="0">
                <a:latin typeface="Helvetica" pitchFamily="13" charset="0"/>
              </a:rPr>
              <a:t>D. </a:t>
            </a:r>
            <a:r>
              <a:rPr lang="en-US" altLang="ja-JP" sz="1200" i="0" dirty="0" err="1">
                <a:latin typeface="Helvetica" pitchFamily="13" charset="0"/>
              </a:rPr>
              <a:t>Tillemann</a:t>
            </a:r>
            <a:r>
              <a:rPr lang="en-US" altLang="ja-JP" sz="1200" i="0" dirty="0">
                <a:latin typeface="Helvetica" pitchFamily="13" charset="0"/>
              </a:rPr>
              <a:t> et al., Z. Phys. B. 77, 1  (1989</a:t>
            </a:r>
            <a:r>
              <a:rPr lang="en-US" altLang="ja-JP" sz="1200" i="0" dirty="0" smtClean="0">
                <a:latin typeface="Helvetica" pitchFamily="13" charset="0"/>
              </a:rPr>
              <a:t>).</a:t>
            </a:r>
            <a:endParaRPr lang="en-US" altLang="ja-JP" sz="1200" i="0" dirty="0">
              <a:latin typeface="Helvetica" pitchFamily="13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4218164" y="4464067"/>
            <a:ext cx="4501702" cy="954107"/>
          </a:xfrm>
          <a:prstGeom prst="rect">
            <a:avLst/>
          </a:prstGeom>
          <a:solidFill>
            <a:srgbClr val="EAC0FF"/>
          </a:solidFill>
          <a:ln>
            <a:solidFill>
              <a:srgbClr val="FFACF7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u="sng" dirty="0" smtClean="0"/>
              <a:t>Efficiency of VLEED</a:t>
            </a:r>
            <a:r>
              <a:rPr kumimoji="1" lang="en-US" altLang="ja-JP" sz="1600" u="sng" dirty="0" smtClean="0"/>
              <a:t> </a:t>
            </a:r>
            <a:r>
              <a:rPr lang="en-US" altLang="ja-JP" sz="1600" u="sng" dirty="0" smtClean="0"/>
              <a:t>detector</a:t>
            </a:r>
          </a:p>
          <a:p>
            <a:r>
              <a:rPr lang="en-US" altLang="ja-JP" sz="1600" dirty="0"/>
              <a:t>Electron reflectivity (</a:t>
            </a:r>
            <a:r>
              <a:rPr lang="en-US" altLang="ja-JP" sz="1600" dirty="0" smtClean="0"/>
              <a:t>I/I</a:t>
            </a:r>
            <a:r>
              <a:rPr lang="en-US" altLang="ja-JP" sz="1600" baseline="-25000" dirty="0" smtClean="0"/>
              <a:t>0</a:t>
            </a:r>
            <a:r>
              <a:rPr lang="en-US" altLang="ja-JP" sz="1600" dirty="0" smtClean="0"/>
              <a:t>)   1/10	</a:t>
            </a:r>
            <a:r>
              <a:rPr lang="en-US" altLang="ja-JP" sz="2000" b="1" dirty="0" smtClean="0">
                <a:solidFill>
                  <a:srgbClr val="F75817"/>
                </a:solidFill>
              </a:rPr>
              <a:t>(×10)</a:t>
            </a:r>
          </a:p>
          <a:p>
            <a:r>
              <a:rPr lang="en-US" altLang="ja-JP" sz="1600" dirty="0"/>
              <a:t>Effective Sherman </a:t>
            </a:r>
            <a:r>
              <a:rPr lang="en-US" altLang="ja-JP" sz="1600" dirty="0" err="1"/>
              <a:t>func</a:t>
            </a:r>
            <a:r>
              <a:rPr lang="en-US" altLang="ja-JP" sz="1600" dirty="0"/>
              <a:t>.(</a:t>
            </a:r>
            <a:r>
              <a:rPr lang="en-US" altLang="ja-JP" sz="1600" dirty="0" err="1" smtClean="0"/>
              <a:t>S</a:t>
            </a:r>
            <a:r>
              <a:rPr lang="en-US" altLang="ja-JP" sz="1600" baseline="-25000" dirty="0" err="1" smtClean="0"/>
              <a:t>eff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~ 40 %　</a:t>
            </a:r>
            <a:r>
              <a:rPr lang="en-US" altLang="ja-JP" sz="2000" b="1" dirty="0" smtClean="0">
                <a:solidFill>
                  <a:srgbClr val="F75817"/>
                </a:solidFill>
              </a:rPr>
              <a:t>(×2-4)</a:t>
            </a:r>
          </a:p>
        </p:txBody>
      </p:sp>
      <p:grpSp>
        <p:nvGrpSpPr>
          <p:cNvPr id="130" name="図形グループ 2"/>
          <p:cNvGrpSpPr>
            <a:grpSpLocks/>
          </p:cNvGrpSpPr>
          <p:nvPr/>
        </p:nvGrpSpPr>
        <p:grpSpPr bwMode="auto">
          <a:xfrm>
            <a:off x="743579" y="5689600"/>
            <a:ext cx="2479675" cy="903288"/>
            <a:chOff x="5867400" y="4254500"/>
            <a:chExt cx="2479675" cy="903288"/>
          </a:xfrm>
        </p:grpSpPr>
        <p:sp>
          <p:nvSpPr>
            <p:cNvPr id="131" name="Rectangle 12"/>
            <p:cNvSpPr/>
            <p:nvPr/>
          </p:nvSpPr>
          <p:spPr>
            <a:xfrm>
              <a:off x="5867400" y="4805363"/>
              <a:ext cx="2479675" cy="33813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2" name="Rectangle 14"/>
            <p:cNvSpPr/>
            <p:nvPr/>
          </p:nvSpPr>
          <p:spPr>
            <a:xfrm>
              <a:off x="5867400" y="4652963"/>
              <a:ext cx="2479675" cy="152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3" name="Text Box 10"/>
            <p:cNvSpPr txBox="1">
              <a:spLocks noChangeArrowheads="1"/>
            </p:cNvSpPr>
            <p:nvPr/>
          </p:nvSpPr>
          <p:spPr bwMode="auto">
            <a:xfrm>
              <a:off x="6043613" y="4568825"/>
              <a:ext cx="2057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 dirty="0" smtClean="0">
                  <a:solidFill>
                    <a:srgbClr val="000000"/>
                  </a:solidFill>
                  <a:latin typeface="Helvetica" charset="0"/>
                </a:rPr>
                <a:t>Fe(001) film</a:t>
              </a:r>
              <a:endParaRPr lang="en-US" altLang="ja-JP" sz="120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4" name="Text Box 10"/>
            <p:cNvSpPr txBox="1">
              <a:spLocks noChangeArrowheads="1"/>
            </p:cNvSpPr>
            <p:nvPr/>
          </p:nvSpPr>
          <p:spPr bwMode="auto">
            <a:xfrm>
              <a:off x="6003925" y="4879975"/>
              <a:ext cx="2057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200" dirty="0" err="1" smtClean="0">
                  <a:solidFill>
                    <a:srgbClr val="292934"/>
                  </a:solidFill>
                  <a:latin typeface="Helvetica" charset="0"/>
                </a:rPr>
                <a:t>MgO</a:t>
              </a:r>
              <a:r>
                <a:rPr lang="en-US" altLang="ja-JP" sz="1200" dirty="0" smtClean="0">
                  <a:solidFill>
                    <a:srgbClr val="292934"/>
                  </a:solidFill>
                  <a:latin typeface="Helvetica" charset="0"/>
                </a:rPr>
                <a:t>(001) substrate</a:t>
              </a:r>
              <a:endParaRPr lang="en-US" altLang="ja-JP" sz="1200" dirty="0">
                <a:solidFill>
                  <a:srgbClr val="292934"/>
                </a:solidFill>
                <a:latin typeface="Helvetica" charset="0"/>
              </a:endParaRPr>
            </a:p>
          </p:txBody>
        </p:sp>
        <p:grpSp>
          <p:nvGrpSpPr>
            <p:cNvPr id="135" name="図形グループ 97"/>
            <p:cNvGrpSpPr>
              <a:grpSpLocks/>
            </p:cNvGrpSpPr>
            <p:nvPr/>
          </p:nvGrpSpPr>
          <p:grpSpPr bwMode="auto">
            <a:xfrm>
              <a:off x="5867400" y="4375150"/>
              <a:ext cx="2479675" cy="277813"/>
              <a:chOff x="6451623" y="622123"/>
              <a:chExt cx="2478424" cy="277641"/>
            </a:xfrm>
          </p:grpSpPr>
          <p:sp>
            <p:nvSpPr>
              <p:cNvPr id="141" name="Rectangle 15"/>
              <p:cNvSpPr/>
              <p:nvPr/>
            </p:nvSpPr>
            <p:spPr>
              <a:xfrm>
                <a:off x="6451623" y="853755"/>
                <a:ext cx="2478424" cy="46009"/>
              </a:xfrm>
              <a:prstGeom prst="rect">
                <a:avLst/>
              </a:prstGeom>
              <a:solidFill>
                <a:srgbClr val="ABFFF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42" name="Text Box 10"/>
              <p:cNvSpPr txBox="1">
                <a:spLocks noChangeArrowheads="1"/>
              </p:cNvSpPr>
              <p:nvPr/>
            </p:nvSpPr>
            <p:spPr bwMode="auto">
              <a:xfrm>
                <a:off x="6740260" y="622123"/>
                <a:ext cx="2057400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Helvetica" charset="0"/>
                  </a:rPr>
                  <a:t>Fe(001)p1x1-O</a:t>
                </a:r>
                <a:endParaRPr lang="en-US" altLang="ja-JP" sz="1200" dirty="0">
                  <a:latin typeface="Helvetica" charset="0"/>
                </a:endParaRPr>
              </a:p>
            </p:txBody>
          </p:sp>
        </p:grpSp>
        <p:sp>
          <p:nvSpPr>
            <p:cNvPr id="136" name="円/楕円 135"/>
            <p:cNvSpPr/>
            <p:nvPr/>
          </p:nvSpPr>
          <p:spPr>
            <a:xfrm>
              <a:off x="6097588" y="4267200"/>
              <a:ext cx="71437" cy="73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37" name="直線矢印コネクタ 136"/>
            <p:cNvCxnSpPr/>
            <p:nvPr/>
          </p:nvCxnSpPr>
          <p:spPr>
            <a:xfrm>
              <a:off x="6156325" y="4365625"/>
              <a:ext cx="71438" cy="215900"/>
            </a:xfrm>
            <a:prstGeom prst="straightConnector1">
              <a:avLst/>
            </a:prstGeom>
            <a:ln w="190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円/楕円 137"/>
            <p:cNvSpPr/>
            <p:nvPr/>
          </p:nvSpPr>
          <p:spPr>
            <a:xfrm>
              <a:off x="6430963" y="4254500"/>
              <a:ext cx="73025" cy="73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39" name="直線矢印コネクタ 138"/>
            <p:cNvCxnSpPr/>
            <p:nvPr/>
          </p:nvCxnSpPr>
          <p:spPr>
            <a:xfrm flipH="1">
              <a:off x="6300788" y="4365625"/>
              <a:ext cx="120650" cy="192088"/>
            </a:xfrm>
            <a:prstGeom prst="straightConnector1">
              <a:avLst/>
            </a:prstGeom>
            <a:ln w="19050" cmpd="sng"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269646" y="4908034"/>
            <a:ext cx="40773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i="1" u="sng" dirty="0" smtClean="0"/>
              <a:t>Fe(001) film can be protected by </a:t>
            </a:r>
            <a:r>
              <a:rPr lang="en-US" altLang="ja-JP" sz="1600" b="1" i="1" u="sng" dirty="0" err="1" smtClean="0"/>
              <a:t>preoxidized</a:t>
            </a:r>
            <a:r>
              <a:rPr lang="en-US" altLang="ja-JP" sz="1600" b="1" i="1" u="sng" dirty="0" smtClean="0"/>
              <a:t> surface (Fe</a:t>
            </a:r>
            <a:r>
              <a:rPr lang="en-US" altLang="ja-JP" sz="1600" b="1" i="1" u="sng" dirty="0"/>
              <a:t>(001)p1x1-</a:t>
            </a:r>
            <a:r>
              <a:rPr lang="en-US" altLang="ja-JP" sz="1600" b="1" i="1" u="sng" dirty="0" smtClean="0"/>
              <a:t>O) </a:t>
            </a:r>
            <a:endParaRPr kumimoji="1" lang="ja-JP" altLang="en-US" sz="1600" b="1" i="1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15592" y="5518150"/>
            <a:ext cx="4774890" cy="677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75817"/>
                </a:solidFill>
              </a:rPr>
              <a:t>100 times higher efficiency is realized</a:t>
            </a:r>
            <a:endParaRPr lang="en-US" altLang="ja-JP" sz="2000" b="1" dirty="0" smtClean="0"/>
          </a:p>
          <a:p>
            <a:pPr algn="ctr"/>
            <a:r>
              <a:rPr lang="en-US" altLang="ja-JP" b="1" dirty="0" smtClean="0"/>
              <a:t>Figure </a:t>
            </a:r>
            <a:r>
              <a:rPr lang="en-US" altLang="ja-JP" b="1" dirty="0"/>
              <a:t>of Merit (FOM)　10</a:t>
            </a:r>
            <a:r>
              <a:rPr lang="en-US" altLang="ja-JP" b="1" baseline="30000" dirty="0"/>
              <a:t>-2</a:t>
            </a:r>
            <a:r>
              <a:rPr lang="en-US" altLang="ja-JP" baseline="30000" dirty="0"/>
              <a:t>　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10145" y="6315075"/>
            <a:ext cx="49808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Lifetime of target is more than a week in UHV</a:t>
            </a:r>
            <a:endParaRPr kumimoji="1" lang="ja-JP" altLang="en-US" dirty="0"/>
          </a:p>
        </p:txBody>
      </p:sp>
      <p:cxnSp>
        <p:nvCxnSpPr>
          <p:cNvPr id="107" name="直線コネクタ 106"/>
          <p:cNvCxnSpPr/>
          <p:nvPr/>
        </p:nvCxnSpPr>
        <p:spPr>
          <a:xfrm>
            <a:off x="0" y="103316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1787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4812521" y="3754146"/>
            <a:ext cx="4331479" cy="1648705"/>
          </a:xfrm>
          <a:prstGeom prst="roundRect">
            <a:avLst>
              <a:gd name="adj" fmla="val 1058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228" y="193142"/>
            <a:ext cx="8483072" cy="1143000"/>
          </a:xfrm>
        </p:spPr>
        <p:txBody>
          <a:bodyPr/>
          <a:lstStyle/>
          <a:p>
            <a:pPr algn="l"/>
            <a:r>
              <a:rPr lang="en-US" altLang="ja-JP" sz="3200" dirty="0" smtClean="0"/>
              <a:t>ESPRESSO machine </a:t>
            </a:r>
            <a:r>
              <a:rPr lang="en-US" altLang="ja-JP" sz="3200" dirty="0"/>
              <a:t>	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 (</a:t>
            </a:r>
            <a:r>
              <a:rPr lang="en-US" altLang="ja-JP" sz="3200" dirty="0">
                <a:solidFill>
                  <a:srgbClr val="FF0000"/>
                </a:solidFill>
              </a:rPr>
              <a:t>E</a:t>
            </a:r>
            <a:r>
              <a:rPr lang="en-US" altLang="ja-JP" sz="3200" dirty="0"/>
              <a:t>fficient </a:t>
            </a:r>
            <a:r>
              <a:rPr lang="en-US" altLang="ja-JP" sz="3200" dirty="0" err="1">
                <a:solidFill>
                  <a:srgbClr val="FF0000"/>
                </a:solidFill>
              </a:rPr>
              <a:t>SP</a:t>
            </a:r>
            <a:r>
              <a:rPr lang="en-US" altLang="ja-JP" sz="3200" dirty="0" err="1"/>
              <a:t>in</a:t>
            </a:r>
            <a:r>
              <a:rPr lang="en-US" altLang="ja-JP" sz="3200" dirty="0"/>
              <a:t> </a:t>
            </a:r>
            <a:r>
              <a:rPr lang="en-US" altLang="ja-JP" sz="3200" dirty="0" err="1">
                <a:solidFill>
                  <a:srgbClr val="FF0000"/>
                </a:solidFill>
              </a:rPr>
              <a:t>RE</a:t>
            </a:r>
            <a:r>
              <a:rPr lang="en-US" altLang="ja-JP" sz="3200" dirty="0" err="1"/>
              <a:t>olved</a:t>
            </a:r>
            <a:r>
              <a:rPr lang="en-US" altLang="ja-JP" sz="3200" dirty="0"/>
              <a:t>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S</a:t>
            </a:r>
            <a:r>
              <a:rPr lang="en-US" altLang="ja-JP" sz="3200" dirty="0" err="1" smtClean="0"/>
              <a:t>pectro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S</a:t>
            </a:r>
            <a:r>
              <a:rPr lang="en-US" altLang="ja-JP" sz="3200" dirty="0" err="1" smtClean="0"/>
              <a:t>c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3200" dirty="0" err="1" smtClean="0"/>
              <a:t>py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5" y="1486423"/>
            <a:ext cx="4660120" cy="440461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4812521" y="1251940"/>
            <a:ext cx="447542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 smtClean="0"/>
              <a:t>Apparatuses</a:t>
            </a:r>
            <a:endParaRPr kumimoji="1" lang="en-US" altLang="ja-JP" sz="2000" u="sng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ja-JP" sz="2000" dirty="0" smtClean="0"/>
              <a:t>Very Low Energy Electron Diffraction (VLEED) spin detector</a:t>
            </a:r>
          </a:p>
          <a:p>
            <a:pPr marL="800100" lvl="1" indent="-342900">
              <a:buFont typeface="Wingdings" charset="2"/>
              <a:buChar char="v"/>
            </a:pPr>
            <a:r>
              <a:rPr lang="en-US" altLang="ja-JP" sz="2000" dirty="0" smtClean="0"/>
              <a:t>FOM = 1.2x10</a:t>
            </a:r>
            <a:r>
              <a:rPr lang="en-US" altLang="ja-JP" sz="2000" baseline="30000" dirty="0" smtClean="0"/>
              <a:t>-2</a:t>
            </a:r>
            <a:r>
              <a:rPr lang="en-US" altLang="ja-JP" sz="2000" dirty="0" smtClean="0"/>
              <a:t> </a:t>
            </a:r>
          </a:p>
          <a:p>
            <a:pPr lvl="1"/>
            <a:r>
              <a:rPr lang="en-US" altLang="ja-JP" sz="2000" dirty="0" smtClean="0"/>
              <a:t>(100 times higher than Mott)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smtClean="0"/>
              <a:t>High-resolution hemispherical analyzer (VG-SCIENTA R4000)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r>
              <a:rPr kumimoji="1" lang="en-US" altLang="ja-JP" sz="2000" b="1" u="sng" dirty="0" smtClean="0"/>
              <a:t>Resolution</a:t>
            </a:r>
            <a:r>
              <a:rPr kumimoji="1" lang="en-US" altLang="ja-JP" sz="2000" dirty="0" smtClean="0"/>
              <a:t> </a:t>
            </a:r>
          </a:p>
          <a:p>
            <a:pPr marL="800100" lvl="1" indent="-342900">
              <a:buFont typeface="Wingdings" charset="2"/>
              <a:buChar char="v"/>
            </a:pPr>
            <a:r>
              <a:rPr lang="en-US" altLang="ja-JP" sz="2000" dirty="0" smtClean="0"/>
              <a:t>Best</a:t>
            </a:r>
            <a:endParaRPr kumimoji="1" lang="en-US" altLang="ja-JP" sz="2000" dirty="0" smtClean="0"/>
          </a:p>
          <a:p>
            <a:pPr lvl="1"/>
            <a:r>
              <a:rPr lang="en-US" altLang="ja-JP" sz="2000" dirty="0" smtClean="0"/>
              <a:t>(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smtClean="0"/>
              <a:t>E,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/>
              <a:t>)=(7.5 meV, ±0.2°)</a:t>
            </a:r>
          </a:p>
          <a:p>
            <a:pPr marL="800100" lvl="1" indent="-342900">
              <a:buFont typeface="Wingdings" charset="2"/>
              <a:buChar char="v"/>
            </a:pPr>
            <a:r>
              <a:rPr lang="en-US" altLang="ja-JP" sz="2000" dirty="0" smtClean="0"/>
              <a:t>Typical</a:t>
            </a:r>
          </a:p>
          <a:p>
            <a:pPr lvl="1"/>
            <a:r>
              <a:rPr lang="en-US" altLang="ja-JP" sz="2000" dirty="0"/>
              <a:t>(</a:t>
            </a:r>
            <a:r>
              <a:rPr lang="en-US" altLang="ja-JP" sz="2000" dirty="0">
                <a:latin typeface="Symbol" charset="2"/>
                <a:cs typeface="Symbol" charset="2"/>
              </a:rPr>
              <a:t>D</a:t>
            </a:r>
            <a:r>
              <a:rPr lang="en-US" altLang="ja-JP" sz="2000" dirty="0"/>
              <a:t>E, </a:t>
            </a:r>
            <a:r>
              <a:rPr lang="en-US" altLang="ja-JP" sz="2000" dirty="0" err="1">
                <a:latin typeface="Symbol" charset="2"/>
                <a:cs typeface="Symbol" charset="2"/>
              </a:rPr>
              <a:t>Dq</a:t>
            </a:r>
            <a:r>
              <a:rPr lang="en-US" altLang="ja-JP" sz="2000" dirty="0"/>
              <a:t>)=</a:t>
            </a:r>
            <a:r>
              <a:rPr lang="en-US" altLang="ja-JP" sz="2000" dirty="0" smtClean="0"/>
              <a:t>(~20 </a:t>
            </a:r>
            <a:r>
              <a:rPr lang="en-US" altLang="ja-JP" sz="2000" dirty="0"/>
              <a:t>meV, </a:t>
            </a:r>
            <a:r>
              <a:rPr lang="en-US" altLang="ja-JP" sz="2000" dirty="0" smtClean="0"/>
              <a:t>±0.38~0.75°)</a:t>
            </a:r>
          </a:p>
          <a:p>
            <a:pPr lvl="1"/>
            <a:endParaRPr lang="en-US" altLang="ja-JP" sz="2000" dirty="0"/>
          </a:p>
          <a:p>
            <a:r>
              <a:rPr lang="en-US" altLang="ja-JP" sz="2000" b="1" u="sng" dirty="0"/>
              <a:t>Special </a:t>
            </a:r>
            <a:r>
              <a:rPr lang="en-US" altLang="ja-JP" sz="2000" b="1" u="sng" dirty="0" smtClean="0"/>
              <a:t>function</a:t>
            </a:r>
          </a:p>
          <a:p>
            <a:pPr marL="800100" lvl="1" indent="-342900">
              <a:buFont typeface="Wingdings" charset="2"/>
              <a:buChar char="v"/>
            </a:pPr>
            <a:r>
              <a:rPr lang="en-US" altLang="ja-JP" sz="2000" dirty="0" smtClean="0"/>
              <a:t>Efficient normal ARPES</a:t>
            </a:r>
            <a:endParaRPr lang="en-US" altLang="ja-JP" sz="2000" dirty="0"/>
          </a:p>
          <a:p>
            <a:pPr marL="800100" lvl="1" indent="-342900">
              <a:buFont typeface="Wingdings" charset="2"/>
              <a:buChar char="v"/>
            </a:pPr>
            <a:r>
              <a:rPr lang="en-US" altLang="ja-JP" sz="2000" dirty="0"/>
              <a:t>3D spin vector observation </a:t>
            </a:r>
          </a:p>
          <a:p>
            <a:pPr lvl="1"/>
            <a:r>
              <a:rPr lang="en-US" altLang="ja-JP" sz="2000" dirty="0"/>
              <a:t>(</a:t>
            </a:r>
            <a:r>
              <a:rPr lang="en-US" altLang="ja-JP" sz="2000" dirty="0" err="1"/>
              <a:t>Px</a:t>
            </a:r>
            <a:r>
              <a:rPr lang="ja-JP" altLang="en-US" sz="2000" dirty="0"/>
              <a:t>，</a:t>
            </a:r>
            <a:r>
              <a:rPr lang="en-US" altLang="ja-JP" sz="2000" dirty="0" err="1"/>
              <a:t>Py</a:t>
            </a:r>
            <a:r>
              <a:rPr lang="ja-JP" altLang="en-US" sz="2000" dirty="0"/>
              <a:t>，</a:t>
            </a:r>
            <a:r>
              <a:rPr lang="en-US" altLang="ja-JP" sz="2000" dirty="0" err="1"/>
              <a:t>Pz</a:t>
            </a:r>
            <a:r>
              <a:rPr lang="en-US" altLang="ja-JP" sz="2000" dirty="0"/>
              <a:t>)</a:t>
            </a:r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228" y="6171164"/>
            <a:ext cx="54125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kern="1200" dirty="0" smtClean="0"/>
              <a:t>T. Okuda et al., Rev. Sci. </a:t>
            </a:r>
            <a:r>
              <a:rPr kumimoji="1" lang="en-US" altLang="ja-JP" sz="1600" i="1" kern="1200" dirty="0" err="1" smtClean="0"/>
              <a:t>Insturm</a:t>
            </a:r>
            <a:r>
              <a:rPr lang="en-US" altLang="ja-JP" sz="1600" i="1" kern="1200" dirty="0"/>
              <a:t>.</a:t>
            </a:r>
            <a:r>
              <a:rPr lang="en-US" altLang="ja-JP" sz="1600" i="1" kern="1200" dirty="0" smtClean="0"/>
              <a:t>. 82, 103302 (2011). </a:t>
            </a:r>
          </a:p>
          <a:p>
            <a:r>
              <a:rPr kumimoji="1" lang="en-US" altLang="ja-JP" sz="1600" i="1" dirty="0" smtClean="0"/>
              <a:t>J. Electron </a:t>
            </a:r>
            <a:r>
              <a:rPr kumimoji="1" lang="en-US" altLang="ja-JP" sz="1600" i="1" dirty="0" err="1" smtClean="0"/>
              <a:t>Spectrosc</a:t>
            </a:r>
            <a:r>
              <a:rPr kumimoji="1" lang="en-US" altLang="ja-JP" sz="1600" i="1" dirty="0" smtClean="0"/>
              <a:t>. Relate. </a:t>
            </a:r>
            <a:r>
              <a:rPr kumimoji="1" lang="en-US" altLang="ja-JP" sz="1600" i="1" dirty="0" err="1" smtClean="0"/>
              <a:t>Phenom</a:t>
            </a:r>
            <a:r>
              <a:rPr kumimoji="1" lang="en-US" altLang="ja-JP" sz="1600" i="1" dirty="0" smtClean="0"/>
              <a:t>.</a:t>
            </a:r>
            <a:r>
              <a:rPr lang="en-US" altLang="ja-JP" sz="1600" i="1" dirty="0"/>
              <a:t> </a:t>
            </a:r>
            <a:r>
              <a:rPr lang="en-US" altLang="ja-JP" sz="1600" i="1" dirty="0" smtClean="0"/>
              <a:t>201, 23 (2015).</a:t>
            </a:r>
            <a:r>
              <a:rPr kumimoji="1" lang="en-US" altLang="ja-JP" sz="1600" i="1" dirty="0" smtClean="0"/>
              <a:t> </a:t>
            </a:r>
            <a:endParaRPr kumimoji="1" lang="ja-JP" altLang="en-US" sz="1600" i="1" kern="1200" dirty="0"/>
          </a:p>
        </p:txBody>
      </p:sp>
      <p:pic>
        <p:nvPicPr>
          <p:cNvPr id="7" name="図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0" y="0"/>
            <a:ext cx="825500" cy="12519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直線コネクタ 7"/>
          <p:cNvCxnSpPr/>
          <p:nvPr/>
        </p:nvCxnSpPr>
        <p:spPr>
          <a:xfrm>
            <a:off x="0" y="13339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06137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-3544916" y="4536451"/>
            <a:ext cx="8686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45720" tIns="45720" rIns="45720" bIns="45720" anchor="ctr"/>
          <a:lstStyle/>
          <a:p>
            <a:endParaRPr lang="en-US" altLang="ja-JP" sz="3200" dirty="0">
              <a:latin typeface="ヒラギノ角ゴ Pro W6" charset="0"/>
              <a:ea typeface="ヒラギノ角ゴ Pro W6" charset="0"/>
              <a:cs typeface="ヒラギノ角ゴ Pro W6" charset="0"/>
              <a:sym typeface="ヒラギノ角ゴ Pro W6" charset="0"/>
            </a:endParaRP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614680" y="1831126"/>
            <a:ext cx="2640330" cy="58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ja-JP" sz="1600" dirty="0" smtClean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rPr>
              <a:t>Surface states of Bi</a:t>
            </a:r>
            <a:r>
              <a:rPr lang="en-US" altLang="ja-JP" sz="1600" dirty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rPr>
              <a:t>(111</a:t>
            </a:r>
            <a:r>
              <a:rPr lang="en-US" altLang="ja-JP" sz="1600" dirty="0" smtClean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rPr>
              <a:t>) by ARPES</a:t>
            </a:r>
            <a:endParaRPr lang="ja-JP" altLang="en-US" sz="1600" dirty="0">
              <a:latin typeface="ヒラギノ角ゴ Pro W6" charset="0"/>
              <a:ea typeface="ヒラギノ角ゴ Pro W6" charset="0"/>
              <a:cs typeface="ヒラギノ角ゴ Pro W6" charset="0"/>
              <a:sym typeface="ヒラギノ角ゴ Pro W6" charset="0"/>
            </a:endParaRPr>
          </a:p>
        </p:txBody>
      </p:sp>
      <p:grpSp>
        <p:nvGrpSpPr>
          <p:cNvPr id="38925" name="Group 13"/>
          <p:cNvGrpSpPr>
            <a:grpSpLocks/>
          </p:cNvGrpSpPr>
          <p:nvPr/>
        </p:nvGrpSpPr>
        <p:grpSpPr bwMode="auto">
          <a:xfrm>
            <a:off x="7749540" y="1691640"/>
            <a:ext cx="1177290" cy="4549140"/>
            <a:chOff x="0" y="0"/>
            <a:chExt cx="824" cy="3184"/>
          </a:xfrm>
        </p:grpSpPr>
        <p:pic>
          <p:nvPicPr>
            <p:cNvPr id="38922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24" cy="3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Rectangle 11"/>
            <p:cNvSpPr>
              <a:spLocks/>
            </p:cNvSpPr>
            <p:nvPr/>
          </p:nvSpPr>
          <p:spPr bwMode="auto">
            <a:xfrm>
              <a:off x="242" y="2440"/>
              <a:ext cx="57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altLang="ja-JP" sz="2300" dirty="0" smtClean="0">
                  <a:solidFill>
                    <a:srgbClr val="D90B00"/>
                  </a:solidFill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×10</a:t>
              </a:r>
              <a:endParaRPr lang="ja-JP" altLang="en-US" sz="2300" dirty="0">
                <a:solidFill>
                  <a:srgbClr val="D90B00"/>
                </a:solidFill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endParaRPr>
            </a:p>
          </p:txBody>
        </p:sp>
        <p:sp>
          <p:nvSpPr>
            <p:cNvPr id="38924" name="Rectangle 12"/>
            <p:cNvSpPr>
              <a:spLocks/>
            </p:cNvSpPr>
            <p:nvPr/>
          </p:nvSpPr>
          <p:spPr bwMode="auto">
            <a:xfrm>
              <a:off x="0" y="2208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altLang="ja-JP" sz="1600" dirty="0" smtClean="0"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Resolution </a:t>
              </a:r>
              <a:endParaRPr lang="ja-JP" altLang="en-US" sz="1600" dirty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endParaRPr>
            </a:p>
          </p:txBody>
        </p:sp>
      </p:grpSp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" y="2404320"/>
            <a:ext cx="2393157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図形グループ 3"/>
          <p:cNvGrpSpPr/>
          <p:nvPr/>
        </p:nvGrpSpPr>
        <p:grpSpPr>
          <a:xfrm>
            <a:off x="2457450" y="951095"/>
            <a:ext cx="5072300" cy="2814988"/>
            <a:chOff x="2457450" y="1005840"/>
            <a:chExt cx="5072300" cy="2814988"/>
          </a:xfrm>
        </p:grpSpPr>
        <p:pic>
          <p:nvPicPr>
            <p:cNvPr id="16" name="図 15" descr="Bi(111)_dn.eps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94" r="1" b="4045"/>
            <a:stretch/>
          </p:blipFill>
          <p:spPr>
            <a:xfrm>
              <a:off x="5906770" y="1601793"/>
              <a:ext cx="1622980" cy="2038065"/>
            </a:xfrm>
            <a:prstGeom prst="rect">
              <a:avLst/>
            </a:prstGeom>
          </p:spPr>
        </p:pic>
        <p:pic>
          <p:nvPicPr>
            <p:cNvPr id="17" name="図 16" descr="Bi(111)_up.eps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9" b="4193"/>
            <a:stretch/>
          </p:blipFill>
          <p:spPr>
            <a:xfrm>
              <a:off x="3683000" y="1608143"/>
              <a:ext cx="1625600" cy="2031715"/>
            </a:xfrm>
            <a:prstGeom prst="rect">
              <a:avLst/>
            </a:prstGeom>
          </p:spPr>
        </p:pic>
        <p:sp>
          <p:nvSpPr>
            <p:cNvPr id="38915" name="Rectangle 3"/>
            <p:cNvSpPr>
              <a:spLocks/>
            </p:cNvSpPr>
            <p:nvPr/>
          </p:nvSpPr>
          <p:spPr bwMode="auto">
            <a:xfrm>
              <a:off x="2457450" y="1005840"/>
              <a:ext cx="478917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altLang="ja-JP" sz="1600" dirty="0" smtClean="0"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SARPES data taken with Mott detector</a:t>
              </a:r>
              <a:endParaRPr lang="ja-JP" altLang="en-US" sz="1600" dirty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endParaRPr>
            </a:p>
          </p:txBody>
        </p:sp>
        <p:sp>
          <p:nvSpPr>
            <p:cNvPr id="38921" name="Rectangle 9"/>
            <p:cNvSpPr>
              <a:spLocks/>
            </p:cNvSpPr>
            <p:nvPr/>
          </p:nvSpPr>
          <p:spPr bwMode="auto">
            <a:xfrm>
              <a:off x="2811780" y="1257300"/>
              <a:ext cx="2891790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altLang="ja-JP" sz="900" dirty="0"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R. Nishimura., </a:t>
              </a:r>
              <a:r>
                <a:rPr lang="en-US" altLang="ja-JP" sz="900" dirty="0" smtClean="0"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master thesis </a:t>
              </a:r>
              <a:r>
                <a:rPr lang="en-US" altLang="ja-JP" sz="900" dirty="0">
                  <a:latin typeface="ヒラギノ角ゴ Pro W6" charset="0"/>
                  <a:ea typeface="ヒラギノ角ゴ Pro W6" charset="0"/>
                  <a:cs typeface="ヒラギノ角ゴ Pro W6" charset="0"/>
                  <a:sym typeface="ヒラギノ角ゴ Pro W6" charset="0"/>
                </a:rPr>
                <a:t>(2009).</a:t>
              </a: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3899426" y="3574607"/>
              <a:ext cx="13901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Arial"/>
                  <a:cs typeface="Arial"/>
                </a:rPr>
                <a:t>Emission angle(deg.)</a:t>
              </a:r>
              <a:endParaRPr kumimoji="1" lang="ja-JP" altLang="en-US" sz="1000" dirty="0">
                <a:latin typeface="Arial"/>
                <a:cs typeface="Arial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115576" y="3574607"/>
              <a:ext cx="13901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Arial"/>
                  <a:cs typeface="Arial"/>
                </a:rPr>
                <a:t>Emission angle(deg.)</a:t>
              </a:r>
              <a:endParaRPr kumimoji="1" lang="ja-JP" altLang="en-US" sz="1000" dirty="0">
                <a:latin typeface="Arial"/>
                <a:cs typeface="Arial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 rot="16200000">
              <a:off x="2943854" y="2428919"/>
              <a:ext cx="1332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Arial"/>
                  <a:cs typeface="Arial"/>
                </a:rPr>
                <a:t>Binding Energy (eV)</a:t>
              </a:r>
              <a:endParaRPr kumimoji="1" lang="ja-JP" altLang="en-US" sz="1000" dirty="0">
                <a:latin typeface="Arial"/>
                <a:cs typeface="Arial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 rot="16200000">
              <a:off x="5183462" y="2428919"/>
              <a:ext cx="1332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Arial"/>
                  <a:cs typeface="Arial"/>
                </a:rPr>
                <a:t>Binding Energy (eV)</a:t>
              </a:r>
              <a:endParaRPr kumimoji="1" lang="ja-JP" altLang="en-US" sz="1000" dirty="0">
                <a:latin typeface="Arial"/>
                <a:cs typeface="Arial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127500" y="1386878"/>
              <a:ext cx="891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Spin-up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40429" y="1361478"/>
              <a:ext cx="11541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0000FF"/>
                  </a:solidFill>
                </a:rPr>
                <a:t>Spin-down</a:t>
              </a:r>
              <a:endParaRPr kumimoji="1" lang="ja-JP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フリーフォーム 5"/>
          <p:cNvSpPr/>
          <p:nvPr/>
        </p:nvSpPr>
        <p:spPr>
          <a:xfrm>
            <a:off x="1244600" y="2866282"/>
            <a:ext cx="1231900" cy="991540"/>
          </a:xfrm>
          <a:custGeom>
            <a:avLst/>
            <a:gdLst>
              <a:gd name="connsiteX0" fmla="*/ 0 w 1231900"/>
              <a:gd name="connsiteY0" fmla="*/ 0 h 991540"/>
              <a:gd name="connsiteX1" fmla="*/ 317500 w 1231900"/>
              <a:gd name="connsiteY1" fmla="*/ 990600 h 991540"/>
              <a:gd name="connsiteX2" fmla="*/ 1054100 w 1231900"/>
              <a:gd name="connsiteY2" fmla="*/ 177800 h 991540"/>
              <a:gd name="connsiteX3" fmla="*/ 1231900 w 1231900"/>
              <a:gd name="connsiteY3" fmla="*/ 12700 h 9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900" h="991540">
                <a:moveTo>
                  <a:pt x="0" y="0"/>
                </a:moveTo>
                <a:cubicBezTo>
                  <a:pt x="70908" y="480483"/>
                  <a:pt x="141817" y="960967"/>
                  <a:pt x="317500" y="990600"/>
                </a:cubicBezTo>
                <a:cubicBezTo>
                  <a:pt x="493183" y="1020233"/>
                  <a:pt x="901700" y="340783"/>
                  <a:pt x="1054100" y="177800"/>
                </a:cubicBezTo>
                <a:cubicBezTo>
                  <a:pt x="1206500" y="14817"/>
                  <a:pt x="1231900" y="12700"/>
                  <a:pt x="1231900" y="127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/>
          <p:cNvSpPr/>
          <p:nvPr/>
        </p:nvSpPr>
        <p:spPr>
          <a:xfrm flipH="1">
            <a:off x="652780" y="2858992"/>
            <a:ext cx="1231900" cy="991540"/>
          </a:xfrm>
          <a:custGeom>
            <a:avLst/>
            <a:gdLst>
              <a:gd name="connsiteX0" fmla="*/ 0 w 1231900"/>
              <a:gd name="connsiteY0" fmla="*/ 0 h 991540"/>
              <a:gd name="connsiteX1" fmla="*/ 317500 w 1231900"/>
              <a:gd name="connsiteY1" fmla="*/ 990600 h 991540"/>
              <a:gd name="connsiteX2" fmla="*/ 1054100 w 1231900"/>
              <a:gd name="connsiteY2" fmla="*/ 177800 h 991540"/>
              <a:gd name="connsiteX3" fmla="*/ 1231900 w 1231900"/>
              <a:gd name="connsiteY3" fmla="*/ 12700 h 9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1900" h="991540">
                <a:moveTo>
                  <a:pt x="0" y="0"/>
                </a:moveTo>
                <a:cubicBezTo>
                  <a:pt x="70908" y="480483"/>
                  <a:pt x="141817" y="960967"/>
                  <a:pt x="317500" y="990600"/>
                </a:cubicBezTo>
                <a:cubicBezTo>
                  <a:pt x="493183" y="1020233"/>
                  <a:pt x="901700" y="340783"/>
                  <a:pt x="1054100" y="177800"/>
                </a:cubicBezTo>
                <a:cubicBezTo>
                  <a:pt x="1206500" y="14817"/>
                  <a:pt x="1231900" y="12700"/>
                  <a:pt x="1231900" y="127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1"/>
          <p:cNvSpPr>
            <a:spLocks noGrp="1"/>
          </p:cNvSpPr>
          <p:nvPr>
            <p:ph type="title"/>
          </p:nvPr>
        </p:nvSpPr>
        <p:spPr>
          <a:xfrm>
            <a:off x="0" y="191805"/>
            <a:ext cx="8926830" cy="723691"/>
          </a:xfrm>
        </p:spPr>
        <p:txBody>
          <a:bodyPr/>
          <a:lstStyle/>
          <a:p>
            <a:r>
              <a:rPr lang="en-US" altLang="ja-JP" sz="3200" dirty="0">
                <a:latin typeface="ヒラギノ角ゴ Pro W6" charset="0"/>
                <a:ea typeface="ヒラギノ角ゴ Pro W6" charset="0"/>
                <a:cs typeface="ヒラギノ角ゴ Pro W6" charset="0"/>
                <a:sym typeface="ヒラギノ角ゴ Pro W6" charset="0"/>
              </a:rPr>
              <a:t>Comparison between Mott and VLEED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2776061" y="3782535"/>
            <a:ext cx="5530692" cy="2966087"/>
            <a:chOff x="2776061" y="3782535"/>
            <a:chExt cx="5530692" cy="2966087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2776061" y="3782535"/>
              <a:ext cx="5530692" cy="2966087"/>
              <a:chOff x="2776061" y="3782535"/>
              <a:chExt cx="5530692" cy="2966087"/>
            </a:xfrm>
          </p:grpSpPr>
          <p:grpSp>
            <p:nvGrpSpPr>
              <p:cNvPr id="38919" name="Group 7"/>
              <p:cNvGrpSpPr>
                <a:grpSpLocks/>
              </p:cNvGrpSpPr>
              <p:nvPr/>
            </p:nvGrpSpPr>
            <p:grpSpPr bwMode="auto">
              <a:xfrm>
                <a:off x="2776061" y="3782535"/>
                <a:ext cx="5530692" cy="2966087"/>
                <a:chOff x="215" y="-133"/>
                <a:chExt cx="3871" cy="2076"/>
              </a:xfrm>
            </p:grpSpPr>
            <p:sp>
              <p:nvSpPr>
                <p:cNvPr id="38917" name="Rectangle 5"/>
                <p:cNvSpPr>
                  <a:spLocks/>
                </p:cNvSpPr>
                <p:nvPr/>
              </p:nvSpPr>
              <p:spPr bwMode="auto">
                <a:xfrm>
                  <a:off x="215" y="-133"/>
                  <a:ext cx="3871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altLang="ja-JP" sz="1600" dirty="0" smtClean="0">
                      <a:latin typeface="ヒラギノ角ゴ Pro W6" charset="0"/>
                      <a:ea typeface="ヒラギノ角ゴ Pro W6" charset="0"/>
                      <a:cs typeface="ヒラギノ角ゴ Pro W6" charset="0"/>
                      <a:sym typeface="ヒラギノ角ゴ Pro W6" charset="0"/>
                    </a:rPr>
                    <a:t>SARPES data taken with ESPRESSO  machine</a:t>
                  </a:r>
                  <a:endParaRPr lang="ja-JP" altLang="en-US" sz="1600" dirty="0">
                    <a:latin typeface="ヒラギノ角ゴ Pro W6" charset="0"/>
                    <a:ea typeface="ヒラギノ角ゴ Pro W6" charset="0"/>
                    <a:cs typeface="ヒラギノ角ゴ Pro W6" charset="0"/>
                    <a:sym typeface="ヒラギノ角ゴ Pro W6" charset="0"/>
                  </a:endParaRPr>
                </a:p>
              </p:txBody>
            </p:sp>
            <p:pic>
              <p:nvPicPr>
                <p:cNvPr id="38918" name="Picture 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2" y="151"/>
                  <a:ext cx="2864" cy="17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8" name="フリーフォーム 27"/>
              <p:cNvSpPr>
                <a:spLocks/>
              </p:cNvSpPr>
              <p:nvPr/>
            </p:nvSpPr>
            <p:spPr>
              <a:xfrm>
                <a:off x="4318003" y="4824106"/>
                <a:ext cx="1028712" cy="814694"/>
              </a:xfrm>
              <a:custGeom>
                <a:avLst/>
                <a:gdLst>
                  <a:gd name="connsiteX0" fmla="*/ 0 w 1231900"/>
                  <a:gd name="connsiteY0" fmla="*/ 0 h 991540"/>
                  <a:gd name="connsiteX1" fmla="*/ 317500 w 1231900"/>
                  <a:gd name="connsiteY1" fmla="*/ 990600 h 991540"/>
                  <a:gd name="connsiteX2" fmla="*/ 1054100 w 1231900"/>
                  <a:gd name="connsiteY2" fmla="*/ 177800 h 991540"/>
                  <a:gd name="connsiteX3" fmla="*/ 1231900 w 1231900"/>
                  <a:gd name="connsiteY3" fmla="*/ 12700 h 99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900" h="991540">
                    <a:moveTo>
                      <a:pt x="0" y="0"/>
                    </a:moveTo>
                    <a:cubicBezTo>
                      <a:pt x="70908" y="480483"/>
                      <a:pt x="141817" y="960967"/>
                      <a:pt x="317500" y="990600"/>
                    </a:cubicBezTo>
                    <a:cubicBezTo>
                      <a:pt x="493183" y="1020233"/>
                      <a:pt x="901700" y="340783"/>
                      <a:pt x="1054100" y="177800"/>
                    </a:cubicBezTo>
                    <a:cubicBezTo>
                      <a:pt x="1206500" y="14817"/>
                      <a:pt x="1231900" y="12700"/>
                      <a:pt x="1231900" y="12700"/>
                    </a:cubicBezTo>
                  </a:path>
                </a:pathLst>
              </a:cu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 29"/>
              <p:cNvSpPr>
                <a:spLocks/>
              </p:cNvSpPr>
              <p:nvPr/>
            </p:nvSpPr>
            <p:spPr>
              <a:xfrm flipH="1">
                <a:off x="6039391" y="4793626"/>
                <a:ext cx="1028712" cy="814694"/>
              </a:xfrm>
              <a:custGeom>
                <a:avLst/>
                <a:gdLst>
                  <a:gd name="connsiteX0" fmla="*/ 0 w 1231900"/>
                  <a:gd name="connsiteY0" fmla="*/ 0 h 991540"/>
                  <a:gd name="connsiteX1" fmla="*/ 317500 w 1231900"/>
                  <a:gd name="connsiteY1" fmla="*/ 990600 h 991540"/>
                  <a:gd name="connsiteX2" fmla="*/ 1054100 w 1231900"/>
                  <a:gd name="connsiteY2" fmla="*/ 177800 h 991540"/>
                  <a:gd name="connsiteX3" fmla="*/ 1231900 w 1231900"/>
                  <a:gd name="connsiteY3" fmla="*/ 12700 h 99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900" h="991540">
                    <a:moveTo>
                      <a:pt x="0" y="0"/>
                    </a:moveTo>
                    <a:cubicBezTo>
                      <a:pt x="70908" y="480483"/>
                      <a:pt x="141817" y="960967"/>
                      <a:pt x="317500" y="990600"/>
                    </a:cubicBezTo>
                    <a:cubicBezTo>
                      <a:pt x="493183" y="1020233"/>
                      <a:pt x="901700" y="340783"/>
                      <a:pt x="1054100" y="177800"/>
                    </a:cubicBezTo>
                    <a:cubicBezTo>
                      <a:pt x="1206500" y="14817"/>
                      <a:pt x="1231900" y="12700"/>
                      <a:pt x="1231900" y="12700"/>
                    </a:cubicBezTo>
                  </a:path>
                </a:pathLst>
              </a:cu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2923955" y="4043281"/>
              <a:ext cx="3316473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altLang="ja-JP" sz="900" dirty="0" smtClean="0">
                  <a:latin typeface="ヒラギノ角ゴ Pro W6"/>
                  <a:ea typeface="ヒラギノ角ゴ Pro W6"/>
                  <a:cs typeface="ヒラギノ角ゴ Pro W6"/>
                </a:rPr>
                <a:t>T</a:t>
              </a:r>
              <a:r>
                <a:rPr lang="en-US" altLang="ja-JP" sz="900" dirty="0">
                  <a:latin typeface="ヒラギノ角ゴ Pro W6"/>
                  <a:ea typeface="ヒラギノ角ゴ Pro W6"/>
                  <a:cs typeface="ヒラギノ角ゴ Pro W6"/>
                </a:rPr>
                <a:t>. Okuda et al., Rev. Sci. </a:t>
              </a:r>
              <a:r>
                <a:rPr lang="en-US" altLang="ja-JP" sz="900" dirty="0" err="1">
                  <a:latin typeface="ヒラギノ角ゴ Pro W6"/>
                  <a:ea typeface="ヒラギノ角ゴ Pro W6"/>
                  <a:cs typeface="ヒラギノ角ゴ Pro W6"/>
                </a:rPr>
                <a:t>Insturm</a:t>
              </a:r>
              <a:r>
                <a:rPr lang="en-US" altLang="ja-JP" sz="900" dirty="0">
                  <a:latin typeface="ヒラギノ角ゴ Pro W6"/>
                  <a:ea typeface="ヒラギノ角ゴ Pro W6"/>
                  <a:cs typeface="ヒラギノ角ゴ Pro W6"/>
                </a:rPr>
                <a:t>.. 82, 103302 (2011)</a:t>
              </a:r>
              <a:r>
                <a:rPr lang="en-US" altLang="ja-JP" sz="900" dirty="0" smtClean="0">
                  <a:latin typeface="ヒラギノ角ゴ Pro W6"/>
                  <a:ea typeface="ヒラギノ角ゴ Pro W6"/>
                  <a:cs typeface="ヒラギノ角ゴ Pro W6"/>
                  <a:sym typeface="ヒラギノ角ゴ Pro W6" charset="0"/>
                </a:rPr>
                <a:t>.</a:t>
              </a:r>
              <a:endParaRPr lang="en-US" altLang="ja-JP" sz="900" dirty="0">
                <a:latin typeface="ヒラギノ角ゴ Pro W6"/>
                <a:ea typeface="ヒラギノ角ゴ Pro W6"/>
                <a:cs typeface="ヒラギノ角ゴ Pro W6"/>
                <a:sym typeface="ヒラギノ角ゴ Pro W6" charset="0"/>
              </a:endParaRPr>
            </a:p>
          </p:txBody>
        </p:sp>
      </p:grpSp>
      <p:cxnSp>
        <p:nvCxnSpPr>
          <p:cNvPr id="32" name="直線コネクタ 31"/>
          <p:cNvCxnSpPr/>
          <p:nvPr/>
        </p:nvCxnSpPr>
        <p:spPr>
          <a:xfrm>
            <a:off x="0" y="85492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59560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94" y="236423"/>
            <a:ext cx="8484797" cy="914400"/>
          </a:xfrm>
        </p:spPr>
        <p:txBody>
          <a:bodyPr>
            <a:normAutofit/>
          </a:bodyPr>
          <a:lstStyle/>
          <a:p>
            <a:pPr algn="l"/>
            <a:r>
              <a:rPr lang="en-US" altLang="ja-JP" sz="2400" dirty="0" smtClean="0"/>
              <a:t>Hiroshima Synchrotron Radiation  Center (</a:t>
            </a:r>
            <a:r>
              <a:rPr lang="en-US" altLang="ja-JP" sz="2400" dirty="0" err="1" smtClean="0"/>
              <a:t>HiSOR</a:t>
            </a:r>
            <a:r>
              <a:rPr lang="en-US" altLang="ja-JP" sz="2400" dirty="0" smtClean="0"/>
              <a:t>) </a:t>
            </a:r>
            <a:r>
              <a:rPr lang="en-US" altLang="ja-JP" sz="2400" dirty="0"/>
              <a:t>BL-9B</a:t>
            </a:r>
            <a:endParaRPr lang="ja-JP" altLang="en-US" sz="2400" b="1" dirty="0"/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1415789"/>
            <a:ext cx="4330700" cy="173228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74093" y="2686404"/>
            <a:ext cx="1065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FFFF00"/>
                </a:solidFill>
              </a:rPr>
              <a:t>HiSOR</a:t>
            </a:r>
            <a:endParaRPr kumimoji="1" lang="ja-JP" alt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9" name="図 8" descr="PB201021s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890" y="3276287"/>
            <a:ext cx="2363761" cy="31494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3276287"/>
            <a:ext cx="25408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/>
              <a:t>BL9B　(APPLE II)</a:t>
            </a:r>
            <a:r>
              <a:rPr kumimoji="1" lang="en-US" altLang="ja-JP" dirty="0" smtClean="0"/>
              <a:t>　</a:t>
            </a:r>
          </a:p>
          <a:p>
            <a:pPr marL="285750" indent="-285750">
              <a:buFont typeface="Wingdings" charset="2"/>
              <a:buChar char="v"/>
            </a:pPr>
            <a:r>
              <a:rPr kumimoji="1" lang="en-US" altLang="ja-JP" dirty="0" smtClean="0"/>
              <a:t>Photon energy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kumimoji="1" lang="en-US" altLang="ja-JP" dirty="0" smtClean="0"/>
              <a:t>16-50-(300) eV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lang="en-US" altLang="ja-JP" dirty="0" err="1" smtClean="0"/>
              <a:t>Xe</a:t>
            </a:r>
            <a:r>
              <a:rPr lang="en-US" altLang="ja-JP" dirty="0" smtClean="0"/>
              <a:t> (8.43 eV)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kumimoji="1" lang="en-US" altLang="ja-JP" dirty="0" smtClean="0"/>
              <a:t>He (21.22 eV) </a:t>
            </a:r>
          </a:p>
          <a:p>
            <a:pPr marL="285750" indent="-285750">
              <a:buFont typeface="Arial"/>
              <a:buChar char="•"/>
            </a:pPr>
            <a:endParaRPr kumimoji="1" lang="en-US" altLang="ja-JP" dirty="0" smtClean="0"/>
          </a:p>
          <a:p>
            <a:pPr marL="285750" indent="-285750">
              <a:buFont typeface="Wingdings" charset="2"/>
              <a:buChar char="v"/>
            </a:pPr>
            <a:r>
              <a:rPr lang="en-US" altLang="ja-JP" dirty="0" smtClean="0"/>
              <a:t>Polarization </a:t>
            </a:r>
            <a:endParaRPr kumimoji="1" lang="ja-JP" altLang="en-US" dirty="0"/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kumimoji="1" lang="en-US" altLang="ja-JP" dirty="0" smtClean="0"/>
              <a:t>Helical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kumimoji="1" lang="en-US" altLang="ja-JP" dirty="0" smtClean="0"/>
              <a:t>Vertical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r>
              <a:rPr kumimoji="1" lang="en-US" altLang="ja-JP" dirty="0" smtClean="0"/>
              <a:t>Horizontal</a:t>
            </a:r>
          </a:p>
          <a:p>
            <a:pPr marL="742950" lvl="1" indent="-285750">
              <a:buSzPct val="50000"/>
              <a:buFont typeface="Wingdings" charset="2"/>
              <a:buChar char="p"/>
            </a:pPr>
            <a:endParaRPr kumimoji="1" lang="en-US" altLang="ja-JP" dirty="0" smtClean="0"/>
          </a:p>
          <a:p>
            <a:pPr marL="285750" indent="-285750">
              <a:buSzPct val="100000"/>
              <a:buFont typeface="Wingdings" charset="2"/>
              <a:buChar char="v"/>
            </a:pPr>
            <a:r>
              <a:rPr lang="en-US" altLang="ja-JP" dirty="0"/>
              <a:t>Quasi </a:t>
            </a:r>
            <a:r>
              <a:rPr lang="en-US" altLang="ja-JP" dirty="0" smtClean="0"/>
              <a:t>periodic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5016500" y="1981700"/>
            <a:ext cx="3956858" cy="4876300"/>
            <a:chOff x="5016500" y="1981700"/>
            <a:chExt cx="3956858" cy="4876300"/>
          </a:xfrm>
        </p:grpSpPr>
        <p:pic>
          <p:nvPicPr>
            <p:cNvPr id="16" name="図 15" descr="実験ホール2003_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165" t="22222" r="8114" b="11852"/>
            <a:stretch>
              <a:fillRect/>
            </a:stretch>
          </p:blipFill>
          <p:spPr>
            <a:xfrm>
              <a:off x="5016500" y="1981700"/>
              <a:ext cx="3956858" cy="4876300"/>
            </a:xfrm>
            <a:prstGeom prst="rect">
              <a:avLst/>
            </a:prstGeom>
          </p:spPr>
        </p:pic>
        <p:sp>
          <p:nvSpPr>
            <p:cNvPr id="17" name="円/楕円 16"/>
            <p:cNvSpPr/>
            <p:nvPr/>
          </p:nvSpPr>
          <p:spPr>
            <a:xfrm>
              <a:off x="5880100" y="2667500"/>
              <a:ext cx="596900" cy="5715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5599247" y="4229414"/>
              <a:ext cx="1223412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solidFill>
                    <a:schemeClr val="accent6">
                      <a:lumMod val="75000"/>
                    </a:schemeClr>
                  </a:solidFill>
                </a:rPr>
                <a:t>Apple II </a:t>
              </a:r>
              <a:r>
                <a:rPr kumimoji="1" lang="en-US" altLang="ja-JP" sz="1000" dirty="0" err="1" smtClean="0">
                  <a:solidFill>
                    <a:schemeClr val="accent6">
                      <a:lumMod val="75000"/>
                    </a:schemeClr>
                  </a:solidFill>
                </a:rPr>
                <a:t>undulator</a:t>
              </a:r>
              <a:endParaRPr kumimoji="1" lang="ja-JP" altLang="en-US" sz="1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4904650" y="1335369"/>
            <a:ext cx="406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Storage ring </a:t>
            </a:r>
          </a:p>
          <a:p>
            <a:r>
              <a:rPr kumimoji="1" lang="en-US" altLang="ja-JP" dirty="0" smtClean="0"/>
              <a:t>0.7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 Circumference 21.95 m</a:t>
            </a:r>
          </a:p>
        </p:txBody>
      </p:sp>
      <p:cxnSp>
        <p:nvCxnSpPr>
          <p:cNvPr id="15" name="直線コネクタ 14"/>
          <p:cNvCxnSpPr/>
          <p:nvPr/>
        </p:nvCxnSpPr>
        <p:spPr>
          <a:xfrm>
            <a:off x="0" y="110000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98249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Today topics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rgbClr val="292934"/>
                </a:solidFill>
              </a:rPr>
              <a:t>S</a:t>
            </a:r>
            <a:r>
              <a:rPr lang="en-US" altLang="ja-JP" sz="3200" dirty="0" smtClean="0">
                <a:solidFill>
                  <a:srgbClr val="292934"/>
                </a:solidFill>
              </a:rPr>
              <a:t>pin and valley coupling in bulk crystal </a:t>
            </a:r>
          </a:p>
          <a:p>
            <a:pPr lvl="1">
              <a:buFont typeface="Wingdings" charset="2"/>
              <a:buChar char="Ø"/>
            </a:pPr>
            <a:r>
              <a:rPr lang="en-US" altLang="ja-JP" sz="2800" i="1" dirty="0" smtClean="0">
                <a:solidFill>
                  <a:srgbClr val="292934"/>
                </a:solidFill>
              </a:rPr>
              <a:t>3R</a:t>
            </a:r>
            <a:r>
              <a:rPr lang="en-US" altLang="ja-JP" sz="2800" dirty="0" smtClean="0">
                <a:solidFill>
                  <a:srgbClr val="292934"/>
                </a:solidFill>
              </a:rPr>
              <a:t>-MoS</a:t>
            </a:r>
            <a:r>
              <a:rPr lang="en-US" altLang="ja-JP" sz="2800" baseline="-25000" dirty="0" smtClean="0">
                <a:solidFill>
                  <a:srgbClr val="292934"/>
                </a:solidFill>
              </a:rPr>
              <a:t>2</a:t>
            </a:r>
          </a:p>
          <a:p>
            <a:pPr lvl="1"/>
            <a:endParaRPr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dirty="0" smtClean="0"/>
              <a:t> </a:t>
            </a:r>
            <a:r>
              <a:rPr lang="en-US" altLang="ja-JP" sz="3200" dirty="0" smtClean="0">
                <a:solidFill>
                  <a:schemeClr val="bg1">
                    <a:lumMod val="75000"/>
                  </a:schemeClr>
                </a:solidFill>
              </a:rPr>
              <a:t>1D </a:t>
            </a:r>
            <a:r>
              <a:rPr lang="en-US" altLang="ja-JP" sz="3200" dirty="0" err="1" smtClean="0">
                <a:solidFill>
                  <a:schemeClr val="bg1">
                    <a:lumMod val="75000"/>
                  </a:schemeClr>
                </a:solidFill>
              </a:rPr>
              <a:t>Rashba</a:t>
            </a:r>
            <a:r>
              <a:rPr lang="en-US" altLang="ja-JP" sz="3200" dirty="0" smtClean="0">
                <a:solidFill>
                  <a:schemeClr val="bg1">
                    <a:lumMod val="75000"/>
                  </a:schemeClr>
                </a:solidFill>
              </a:rPr>
              <a:t> system on magnetic materials </a:t>
            </a:r>
          </a:p>
          <a:p>
            <a:pPr marL="274320" lvl="1" indent="0">
              <a:buNone/>
            </a:pP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(1D-Rashba spin split +Time reversal symmetry breaking)</a:t>
            </a:r>
            <a:endParaRPr lang="en-US" altLang="ja-JP" sz="24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altLang="ja-JP" sz="2800" dirty="0">
                <a:solidFill>
                  <a:schemeClr val="bg1">
                    <a:lumMod val="75000"/>
                  </a:schemeClr>
                </a:solidFill>
              </a:rPr>
              <a:t>Au nanowire on Ni(110</a:t>
            </a:r>
            <a:r>
              <a:rPr lang="en-US" altLang="ja-JP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kumimoji="1" lang="en-US" altLang="ja-JP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459944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6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Transition Metal </a:t>
            </a:r>
            <a:r>
              <a:rPr lang="en-US" altLang="ja-JP" sz="3200" dirty="0" err="1" smtClean="0"/>
              <a:t>DiChalcogenide</a:t>
            </a:r>
            <a:r>
              <a:rPr lang="en-US" altLang="ja-JP" sz="3200" dirty="0" smtClean="0"/>
              <a:t> (TMDC) MCh</a:t>
            </a:r>
            <a:r>
              <a:rPr lang="en-US" altLang="ja-JP" sz="3200" baseline="-25000" dirty="0" smtClean="0"/>
              <a:t>2</a:t>
            </a:r>
            <a:r>
              <a:rPr lang="en-US" altLang="ja-JP" sz="3200" dirty="0" smtClean="0"/>
              <a:t> 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2150" y="6368540"/>
            <a:ext cx="823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Agnieszka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Kuc</a:t>
            </a:r>
            <a:r>
              <a:rPr lang="en-US" altLang="ja-JP" dirty="0" smtClean="0"/>
              <a:t>, Chemical </a:t>
            </a:r>
            <a:r>
              <a:rPr lang="en-US" altLang="ja-JP" dirty="0" err="1"/>
              <a:t>Modelling</a:t>
            </a:r>
            <a:r>
              <a:rPr lang="en-US" altLang="ja-JP" dirty="0"/>
              <a:t>: </a:t>
            </a:r>
            <a:r>
              <a:rPr lang="en-US" altLang="ja-JP" b="1" dirty="0" smtClean="0"/>
              <a:t>11</a:t>
            </a:r>
            <a:r>
              <a:rPr lang="en-US" altLang="ja-JP" dirty="0"/>
              <a:t>, </a:t>
            </a:r>
            <a:r>
              <a:rPr lang="en-US" altLang="ja-JP" dirty="0" err="1" smtClean="0"/>
              <a:t>pp</a:t>
            </a:r>
            <a:r>
              <a:rPr lang="en-US" altLang="ja-JP" dirty="0" smtClean="0"/>
              <a:t> </a:t>
            </a:r>
            <a:r>
              <a:rPr lang="en-US" altLang="ja-JP" dirty="0"/>
              <a:t>1-</a:t>
            </a:r>
            <a:r>
              <a:rPr lang="en-US" altLang="ja-JP" dirty="0" smtClean="0"/>
              <a:t>29 (2014).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11186" y="1581095"/>
            <a:ext cx="310251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MCh</a:t>
            </a:r>
            <a:r>
              <a:rPr kumimoji="1" lang="en-US" altLang="ja-JP" baseline="-25000" dirty="0" smtClean="0"/>
              <a:t>2 </a:t>
            </a:r>
            <a:endParaRPr lang="en-US" altLang="ja-JP" dirty="0"/>
          </a:p>
          <a:p>
            <a:r>
              <a:rPr kumimoji="1" lang="en-US" altLang="ja-JP" dirty="0" smtClean="0"/>
              <a:t>M: </a:t>
            </a:r>
          </a:p>
          <a:p>
            <a:r>
              <a:rPr kumimoji="1" lang="en-US" altLang="ja-JP" dirty="0" smtClean="0"/>
              <a:t>Ti, </a:t>
            </a:r>
            <a:r>
              <a:rPr kumimoji="1" lang="en-US" altLang="ja-JP" dirty="0" err="1" smtClean="0"/>
              <a:t>Zr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Hf</a:t>
            </a:r>
            <a:r>
              <a:rPr kumimoji="1" lang="en-US" altLang="ja-JP" dirty="0" smtClean="0"/>
              <a:t> (Group IV)</a:t>
            </a:r>
          </a:p>
          <a:p>
            <a:r>
              <a:rPr lang="en-US" altLang="ja-JP" dirty="0" err="1" smtClean="0"/>
              <a:t>Nb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Ta (Group V)</a:t>
            </a:r>
          </a:p>
          <a:p>
            <a:r>
              <a:rPr kumimoji="1" lang="en-US" altLang="ja-JP" dirty="0" err="1" smtClean="0">
                <a:solidFill>
                  <a:srgbClr val="FF0000"/>
                </a:solidFill>
              </a:rPr>
              <a:t>Mo,W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/>
              <a:t>(Group VI)</a:t>
            </a:r>
          </a:p>
          <a:p>
            <a:endParaRPr lang="en-US" altLang="ja-JP" dirty="0" smtClean="0"/>
          </a:p>
          <a:p>
            <a:r>
              <a:rPr lang="en-US" altLang="ja-JP" dirty="0" err="1" smtClean="0"/>
              <a:t>Ch</a:t>
            </a:r>
            <a:r>
              <a:rPr lang="en-US" altLang="ja-JP" dirty="0" smtClean="0"/>
              <a:t>: S, Se</a:t>
            </a:r>
          </a:p>
          <a:p>
            <a:endParaRPr lang="en-US" altLang="ja-JP" dirty="0" smtClean="0"/>
          </a:p>
          <a:p>
            <a:r>
              <a:rPr lang="en-US" altLang="ja-JP" b="1" u="sng" dirty="0" err="1" smtClean="0">
                <a:solidFill>
                  <a:srgbClr val="3366FF"/>
                </a:solidFill>
              </a:rPr>
              <a:t>Ionicity</a:t>
            </a:r>
            <a:endParaRPr kumimoji="1" lang="en-US" altLang="ja-JP" b="1" u="sng" dirty="0" smtClean="0">
              <a:solidFill>
                <a:srgbClr val="3366FF"/>
              </a:solidFill>
            </a:endParaRPr>
          </a:p>
          <a:p>
            <a:r>
              <a:rPr lang="en-US" altLang="ja-JP" dirty="0"/>
              <a:t>	</a:t>
            </a:r>
            <a:r>
              <a:rPr lang="en-US" altLang="ja-JP" dirty="0" smtClean="0"/>
              <a:t>Group IV </a:t>
            </a:r>
            <a:r>
              <a:rPr lang="en-US" altLang="ja-JP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dirty="0" smtClean="0">
                <a:latin typeface="+mj-lt"/>
                <a:ea typeface="Wingdings"/>
                <a:cs typeface="Wingdings"/>
                <a:sym typeface="Wingdings"/>
              </a:rPr>
              <a:t> Octahedral</a:t>
            </a:r>
            <a:endParaRPr lang="en-US" altLang="ja-JP" baseline="-25000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	Group V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en-US" altLang="ja-JP" dirty="0" smtClean="0"/>
              <a:t>	Group VI </a:t>
            </a:r>
            <a:r>
              <a:rPr lang="en-US" altLang="ja-JP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dirty="0" smtClean="0"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altLang="ja-JP" u="sng" dirty="0" err="1" smtClean="0">
                <a:latin typeface="Arial"/>
                <a:ea typeface="Wingdings"/>
                <a:cs typeface="Arial"/>
                <a:sym typeface="Wingdings"/>
              </a:rPr>
              <a:t>Trigonal</a:t>
            </a:r>
            <a:endParaRPr lang="en-US" altLang="ja-JP" u="sng" dirty="0"/>
          </a:p>
          <a:p>
            <a:r>
              <a:rPr lang="en-US" altLang="ja-JP" b="1" u="sng" dirty="0" err="1">
                <a:solidFill>
                  <a:schemeClr val="tx2"/>
                </a:solidFill>
              </a:rPr>
              <a:t>Covalency</a:t>
            </a:r>
            <a:endParaRPr lang="en-US" altLang="ja-JP" b="1" u="sng" dirty="0">
              <a:solidFill>
                <a:schemeClr val="tx2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9" name="上下矢印 8"/>
          <p:cNvSpPr/>
          <p:nvPr/>
        </p:nvSpPr>
        <p:spPr>
          <a:xfrm>
            <a:off x="4677833" y="3776134"/>
            <a:ext cx="233353" cy="2031999"/>
          </a:xfrm>
          <a:prstGeom prst="upDownArrow">
            <a:avLst/>
          </a:prstGeom>
          <a:gradFill>
            <a:gsLst>
              <a:gs pos="31000">
                <a:schemeClr val="tx2"/>
              </a:gs>
              <a:gs pos="100000">
                <a:srgbClr val="3366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393711"/>
            <a:ext cx="3182119" cy="4711700"/>
          </a:xfrm>
          <a:prstGeom prst="rect">
            <a:avLst/>
          </a:prstGeom>
        </p:spPr>
      </p:pic>
      <p:cxnSp>
        <p:nvCxnSpPr>
          <p:cNvPr id="11" name="直線コネクタ 10"/>
          <p:cNvCxnSpPr/>
          <p:nvPr/>
        </p:nvCxnSpPr>
        <p:spPr>
          <a:xfrm>
            <a:off x="1" y="1115194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054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Spin valley coupling </a:t>
            </a:r>
            <a:r>
              <a:rPr lang="en-US" altLang="ja-JP" dirty="0" smtClean="0"/>
              <a:t>in </a:t>
            </a:r>
            <a:r>
              <a:rPr lang="en-US" altLang="ja-JP" b="1" dirty="0" smtClean="0"/>
              <a:t>monolayer</a:t>
            </a:r>
            <a:r>
              <a:rPr lang="en-US" altLang="ja-JP" dirty="0" smtClean="0"/>
              <a:t> group IV </a:t>
            </a:r>
            <a:r>
              <a:rPr lang="en-US" altLang="ja-JP" dirty="0" err="1" smtClean="0"/>
              <a:t>dichalcogenides</a:t>
            </a:r>
            <a:r>
              <a:rPr lang="en-US" altLang="ja-JP" dirty="0" smtClean="0"/>
              <a:t> </a:t>
            </a:r>
            <a:r>
              <a:rPr lang="en-US" altLang="ja-JP" sz="3100" dirty="0" smtClean="0"/>
              <a:t>(TCh</a:t>
            </a:r>
            <a:r>
              <a:rPr lang="en-US" altLang="ja-JP" sz="3100" baseline="-25000" dirty="0" smtClean="0"/>
              <a:t>2</a:t>
            </a:r>
            <a:r>
              <a:rPr lang="en-US" altLang="ja-JP" sz="3100" dirty="0" smtClean="0"/>
              <a:t> (T=Mo, W, </a:t>
            </a:r>
            <a:r>
              <a:rPr lang="en-US" altLang="ja-JP" sz="3100" dirty="0" err="1" smtClean="0"/>
              <a:t>Ch</a:t>
            </a:r>
            <a:r>
              <a:rPr lang="en-US" altLang="ja-JP" sz="3100" dirty="0" smtClean="0"/>
              <a:t>=S, Se))</a:t>
            </a:r>
            <a:endParaRPr kumimoji="1" lang="ja-JP" altLang="en-US" sz="31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0" y="1800175"/>
            <a:ext cx="5346700" cy="19997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02543" y="6362564"/>
            <a:ext cx="78831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D</a:t>
            </a:r>
            <a:r>
              <a:rPr lang="en-US" altLang="ja-JP" sz="1600" dirty="0"/>
              <a:t>. Xiao, G.-B. Liu, W. </a:t>
            </a:r>
            <a:r>
              <a:rPr lang="en-US" altLang="ja-JP" sz="1600" dirty="0" err="1"/>
              <a:t>Feng</a:t>
            </a:r>
            <a:r>
              <a:rPr lang="en-US" altLang="ja-JP" sz="1600" dirty="0"/>
              <a:t>, X. </a:t>
            </a:r>
            <a:r>
              <a:rPr lang="en-US" altLang="ja-JP" sz="1600" dirty="0" err="1"/>
              <a:t>Xu</a:t>
            </a:r>
            <a:r>
              <a:rPr lang="en-US" altLang="ja-JP" sz="1600" dirty="0"/>
              <a:t>, and W. Yao, Phys. Rev. </a:t>
            </a:r>
            <a:r>
              <a:rPr lang="en-US" altLang="ja-JP" sz="1600" dirty="0" err="1"/>
              <a:t>Lett</a:t>
            </a:r>
            <a:r>
              <a:rPr lang="en-US" altLang="ja-JP" sz="1600" dirty="0"/>
              <a:t>. </a:t>
            </a:r>
            <a:r>
              <a:rPr lang="en-US" altLang="ja-JP" sz="1600" b="1" dirty="0"/>
              <a:t>108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196802 </a:t>
            </a:r>
            <a:r>
              <a:rPr lang="en-US" altLang="ja-JP" sz="1600" dirty="0"/>
              <a:t>(2012).</a:t>
            </a:r>
          </a:p>
          <a:p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4842814"/>
            <a:ext cx="6152244" cy="92268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03200" y="4607348"/>
            <a:ext cx="698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Effective Hamiltonian in </a:t>
            </a:r>
            <a:r>
              <a:rPr lang="en-US" altLang="ja-JP" i="1" dirty="0" err="1" smtClean="0"/>
              <a:t>k</a:t>
            </a:r>
            <a:r>
              <a:rPr lang="en-US" altLang="ja-JP" i="1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ja-JP" i="1" dirty="0" err="1" smtClean="0"/>
              <a:t>p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perturbation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for VB top around </a:t>
            </a:r>
            <a:r>
              <a:rPr lang="en-US" altLang="ja-JP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-point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57123" y="4976680"/>
            <a:ext cx="920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Pauli matrix for spin</a:t>
            </a:r>
            <a:endParaRPr kumimoji="1" lang="ja-JP" altLang="en-US" sz="16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7288375" y="5346568"/>
            <a:ext cx="368748" cy="347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406966" y="5653911"/>
            <a:ext cx="21961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 = ±1: Valley index</a:t>
            </a:r>
          </a:p>
          <a:p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2</a:t>
            </a:r>
            <a:r>
              <a:rPr kumimoji="1" lang="ja-JP" altLang="en-US" sz="1600" dirty="0" smtClean="0">
                <a:latin typeface="Arial" pitchFamily="34" charset="0"/>
                <a:cs typeface="Arial" pitchFamily="34" charset="0"/>
              </a:rPr>
              <a:t>λ</a:t>
            </a:r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= spin splitting</a:t>
            </a:r>
            <a:endParaRPr kumimoji="1" lang="ja-JP" alt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6768385" y="5151627"/>
            <a:ext cx="514160" cy="493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7200" y="3930117"/>
            <a:ext cx="46346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 smtClean="0"/>
              <a:t>Strong spin orbit interaction in 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 electron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dirty="0" smtClean="0"/>
              <a:t>Breaking of in-plane inversion symmetry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79385" y="3702535"/>
            <a:ext cx="2870200" cy="923330"/>
          </a:xfrm>
          <a:prstGeom prst="rect">
            <a:avLst/>
          </a:prstGeom>
          <a:solidFill>
            <a:srgbClr val="E6E8EC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Coexistence of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Valley hall effect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Spin hall effect</a:t>
            </a:r>
            <a:endParaRPr kumimoji="1" lang="en-US" altLang="ja-JP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92200" y="5715930"/>
            <a:ext cx="3993401" cy="646331"/>
          </a:xfrm>
          <a:prstGeom prst="rect">
            <a:avLst/>
          </a:prstGeom>
          <a:solidFill>
            <a:srgbClr val="E6E8E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Zeeman type spin splitting at K point</a:t>
            </a:r>
          </a:p>
          <a:p>
            <a:r>
              <a:rPr lang="en-US" altLang="ja-JP" dirty="0" smtClean="0"/>
              <a:t>Spin polarization reversal at K and K’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5" name="右矢印 24"/>
          <p:cNvSpPr/>
          <p:nvPr/>
        </p:nvSpPr>
        <p:spPr>
          <a:xfrm>
            <a:off x="5257800" y="4038600"/>
            <a:ext cx="508000" cy="4318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457200" y="5807677"/>
            <a:ext cx="508000" cy="4318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>
            <a:off x="-58269" y="1676400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図形グループ 2"/>
          <p:cNvGrpSpPr/>
          <p:nvPr/>
        </p:nvGrpSpPr>
        <p:grpSpPr>
          <a:xfrm>
            <a:off x="934811" y="1884482"/>
            <a:ext cx="1545220" cy="2045635"/>
            <a:chOff x="452058" y="2090884"/>
            <a:chExt cx="1148305" cy="1520180"/>
          </a:xfrm>
        </p:grpSpPr>
        <p:grpSp>
          <p:nvGrpSpPr>
            <p:cNvPr id="27" name="グループ化 16"/>
            <p:cNvGrpSpPr>
              <a:grpSpLocks noChangeAspect="1"/>
            </p:cNvGrpSpPr>
            <p:nvPr/>
          </p:nvGrpSpPr>
          <p:grpSpPr>
            <a:xfrm>
              <a:off x="524066" y="2090884"/>
              <a:ext cx="1069319" cy="767618"/>
              <a:chOff x="1187624" y="2132856"/>
              <a:chExt cx="2376264" cy="1705818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2132856"/>
                <a:ext cx="2376264" cy="170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9" name="二等辺三角形 28"/>
              <p:cNvSpPr/>
              <p:nvPr/>
            </p:nvSpPr>
            <p:spPr>
              <a:xfrm rot="19859384" flipH="1">
                <a:off x="2373177" y="2912419"/>
                <a:ext cx="714268" cy="664836"/>
              </a:xfrm>
              <a:prstGeom prst="triangle">
                <a:avLst/>
              </a:prstGeom>
              <a:solidFill>
                <a:srgbClr val="00B0F0">
                  <a:alpha val="20000"/>
                </a:srgbClr>
              </a:solidFill>
              <a:ln>
                <a:solidFill>
                  <a:srgbClr val="0000CC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0" name="グループ化 51"/>
            <p:cNvGrpSpPr>
              <a:grpSpLocks noChangeAspect="1"/>
            </p:cNvGrpSpPr>
            <p:nvPr/>
          </p:nvGrpSpPr>
          <p:grpSpPr>
            <a:xfrm>
              <a:off x="452058" y="2882972"/>
              <a:ext cx="1148305" cy="728092"/>
              <a:chOff x="10164811" y="8154790"/>
              <a:chExt cx="5257800" cy="3333750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2483" y="8154790"/>
                <a:ext cx="3048000" cy="3333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4811" y="8730854"/>
                <a:ext cx="5257800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33" name="テキスト ボックス 32"/>
          <p:cNvSpPr txBox="1"/>
          <p:nvPr/>
        </p:nvSpPr>
        <p:spPr>
          <a:xfrm>
            <a:off x="2508327" y="212673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 view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08327" y="31194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Side view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0" y="1701303"/>
            <a:ext cx="12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 err="1" smtClean="0">
                <a:ea typeface="Wingdings"/>
                <a:cs typeface="Arial"/>
                <a:sym typeface="Wingdings"/>
              </a:rPr>
              <a:t>Trigonal</a:t>
            </a:r>
            <a:r>
              <a:rPr lang="en-US" altLang="ja-JP" u="sng" dirty="0" smtClean="0">
                <a:ea typeface="Wingdings"/>
                <a:cs typeface="Arial"/>
                <a:sym typeface="Wingdings"/>
              </a:rPr>
              <a:t> structure</a:t>
            </a:r>
            <a:endParaRPr lang="en-US" altLang="ja-JP" u="sng" dirty="0"/>
          </a:p>
        </p:txBody>
      </p:sp>
      <p:sp>
        <p:nvSpPr>
          <p:cNvPr id="5" name="角丸四角形 4"/>
          <p:cNvSpPr/>
          <p:nvPr/>
        </p:nvSpPr>
        <p:spPr>
          <a:xfrm>
            <a:off x="334231" y="4222022"/>
            <a:ext cx="4923569" cy="40384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24002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09600" y="17526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rgbClr val="292934"/>
                </a:solidFill>
              </a:rPr>
              <a:t>Introduction</a:t>
            </a:r>
          </a:p>
          <a:p>
            <a:r>
              <a:rPr lang="en-US" altLang="ja-JP" dirty="0" smtClean="0">
                <a:solidFill>
                  <a:srgbClr val="292934"/>
                </a:solidFill>
              </a:rPr>
              <a:t>Spin resolved ARPES</a:t>
            </a:r>
          </a:p>
          <a:p>
            <a:pPr lvl="1"/>
            <a:r>
              <a:rPr lang="en-US" altLang="ja-JP" dirty="0" smtClean="0">
                <a:solidFill>
                  <a:srgbClr val="292934"/>
                </a:solidFill>
              </a:rPr>
              <a:t>ESPRESSO machine</a:t>
            </a:r>
          </a:p>
          <a:p>
            <a:r>
              <a:rPr lang="en-US" altLang="ja-JP" dirty="0"/>
              <a:t>2D</a:t>
            </a:r>
          </a:p>
          <a:p>
            <a:pPr lvl="1"/>
            <a:r>
              <a:rPr lang="en-US" altLang="ja-JP" dirty="0"/>
              <a:t>MoS</a:t>
            </a:r>
            <a:r>
              <a:rPr lang="en-US" altLang="ja-JP" baseline="-25000" dirty="0"/>
              <a:t>2</a:t>
            </a:r>
            <a:r>
              <a:rPr lang="en-US" altLang="ja-JP" dirty="0"/>
              <a:t>: Spin and Valley coupling </a:t>
            </a:r>
            <a:endParaRPr lang="en-US" altLang="ja-JP" dirty="0" smtClean="0">
              <a:solidFill>
                <a:srgbClr val="292934"/>
              </a:solidFill>
            </a:endParaRPr>
          </a:p>
          <a:p>
            <a:r>
              <a:rPr lang="en-US" altLang="ja-JP" dirty="0" smtClean="0"/>
              <a:t>1D 	</a:t>
            </a:r>
          </a:p>
          <a:p>
            <a:pPr lvl="1"/>
            <a:r>
              <a:rPr lang="en-US" altLang="ja-JP" dirty="0" smtClean="0"/>
              <a:t>Au nanowire on Ni(110): 1D-Rashba + TRS breaking </a:t>
            </a:r>
          </a:p>
          <a:p>
            <a:r>
              <a:rPr lang="en-US" altLang="ja-JP" dirty="0" smtClean="0"/>
              <a:t>Summary</a:t>
            </a:r>
          </a:p>
          <a:p>
            <a:endParaRPr lang="en-US" altLang="ja-JP" dirty="0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292207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438292"/>
            <a:ext cx="1584176" cy="166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0" y="-20169"/>
            <a:ext cx="9144000" cy="568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defTabSz="914400">
              <a:spcBef>
                <a:spcPct val="0"/>
              </a:spcBef>
              <a:buNone/>
              <a:defRPr sz="40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How can we get MoS</a:t>
            </a:r>
            <a:r>
              <a:rPr lang="en-US" altLang="ja-JP" baseline="-25000" dirty="0" smtClean="0"/>
              <a:t>2 </a:t>
            </a:r>
            <a:r>
              <a:rPr lang="en-US" altLang="ja-JP" dirty="0" smtClean="0"/>
              <a:t>having in-plane inversion symmetry breaking?</a:t>
            </a:r>
            <a:endParaRPr lang="ja-JP" altLang="en-US" baseline="-25000" dirty="0"/>
          </a:p>
        </p:txBody>
      </p:sp>
      <p:grpSp>
        <p:nvGrpSpPr>
          <p:cNvPr id="3" name="グループ化 39"/>
          <p:cNvGrpSpPr/>
          <p:nvPr/>
        </p:nvGrpSpPr>
        <p:grpSpPr>
          <a:xfrm>
            <a:off x="1763688" y="746702"/>
            <a:ext cx="1512168" cy="5975112"/>
            <a:chOff x="1907704" y="746701"/>
            <a:chExt cx="1512168" cy="5850651"/>
          </a:xfrm>
        </p:grpSpPr>
        <p:sp>
          <p:nvSpPr>
            <p:cNvPr id="39" name="正方形/長方形 38"/>
            <p:cNvSpPr/>
            <p:nvPr/>
          </p:nvSpPr>
          <p:spPr>
            <a:xfrm>
              <a:off x="1907704" y="1412776"/>
              <a:ext cx="1487249" cy="5184576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908046" y="746701"/>
              <a:ext cx="1511826" cy="70788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2000" i="1" dirty="0" smtClean="0">
                  <a:latin typeface="Arial" pitchFamily="34" charset="0"/>
                  <a:cs typeface="Arial" pitchFamily="34" charset="0"/>
                </a:rPr>
                <a:t>2H</a:t>
              </a: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-MoS</a:t>
              </a:r>
              <a:r>
                <a:rPr kumimoji="1" lang="en-US" altLang="ja-JP" sz="2000" baseline="-25000" dirty="0" smtClean="0">
                  <a:latin typeface="Arial" pitchFamily="34" charset="0"/>
                  <a:cs typeface="Arial" pitchFamily="34" charset="0"/>
                </a:rPr>
                <a:t>2 </a:t>
              </a:r>
            </a:p>
            <a:p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P6</a:t>
              </a:r>
              <a:r>
                <a:rPr lang="en-US" altLang="ja-JP" sz="2000" i="1" baseline="-25000" dirty="0" smtClean="0"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altLang="ja-JP" sz="2000" i="1" dirty="0" err="1" smtClean="0">
                  <a:latin typeface="Arial" pitchFamily="34" charset="0"/>
                  <a:cs typeface="Arial" pitchFamily="34" charset="0"/>
                </a:rPr>
                <a:t>mmc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sz="20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グループ化 38"/>
          <p:cNvGrpSpPr>
            <a:grpSpLocks noChangeAspect="1"/>
          </p:cNvGrpSpPr>
          <p:nvPr/>
        </p:nvGrpSpPr>
        <p:grpSpPr>
          <a:xfrm>
            <a:off x="1802453" y="1556792"/>
            <a:ext cx="1257300" cy="1485900"/>
            <a:chOff x="17084203" y="8370814"/>
            <a:chExt cx="5238750" cy="6191250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4203" y="8874870"/>
              <a:ext cx="5238750" cy="523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7917" y="8370814"/>
              <a:ext cx="2952750" cy="619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6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366284"/>
            <a:ext cx="682156" cy="3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図形グループ 13"/>
          <p:cNvGrpSpPr/>
          <p:nvPr/>
        </p:nvGrpSpPr>
        <p:grpSpPr>
          <a:xfrm>
            <a:off x="35494" y="746701"/>
            <a:ext cx="1596660" cy="5978271"/>
            <a:chOff x="35494" y="746701"/>
            <a:chExt cx="1596660" cy="5978271"/>
          </a:xfrm>
        </p:grpSpPr>
        <p:pic>
          <p:nvPicPr>
            <p:cNvPr id="32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4" y="3510300"/>
              <a:ext cx="151216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71" y="3535704"/>
              <a:ext cx="682156" cy="33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3" name="図形グループ 12"/>
            <p:cNvGrpSpPr/>
            <p:nvPr/>
          </p:nvGrpSpPr>
          <p:grpSpPr>
            <a:xfrm>
              <a:off x="179512" y="746701"/>
              <a:ext cx="1452642" cy="5978271"/>
              <a:chOff x="179512" y="746701"/>
              <a:chExt cx="1452642" cy="5978271"/>
            </a:xfrm>
          </p:grpSpPr>
          <p:sp>
            <p:nvSpPr>
              <p:cNvPr id="42" name="正方形/長方形 41"/>
              <p:cNvSpPr/>
              <p:nvPr/>
            </p:nvSpPr>
            <p:spPr>
              <a:xfrm>
                <a:off x="179512" y="1412776"/>
                <a:ext cx="1427451" cy="53121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179512" y="746701"/>
                <a:ext cx="1440160" cy="707886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latin typeface="Arial" pitchFamily="34" charset="0"/>
                    <a:cs typeface="Arial" pitchFamily="34" charset="0"/>
                  </a:rPr>
                  <a:t>1ML</a:t>
                </a:r>
                <a:r>
                  <a:rPr kumimoji="1" lang="en-US" altLang="ja-JP" sz="2000" dirty="0" smtClean="0">
                    <a:latin typeface="Arial" pitchFamily="34" charset="0"/>
                    <a:cs typeface="Arial" pitchFamily="34" charset="0"/>
                  </a:rPr>
                  <a:t> MoS</a:t>
                </a:r>
                <a:r>
                  <a:rPr kumimoji="1" lang="en-US" altLang="ja-JP" sz="2000" baseline="-25000" dirty="0" smtClean="0">
                    <a:latin typeface="Arial" pitchFamily="34" charset="0"/>
                    <a:cs typeface="Arial" pitchFamily="34" charset="0"/>
                  </a:rPr>
                  <a:t>2 </a:t>
                </a:r>
              </a:p>
              <a:p>
                <a:r>
                  <a:rPr kumimoji="1" lang="en-US" altLang="ja-JP" sz="20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kumimoji="1" lang="en-US" altLang="ja-JP" sz="2000" i="1" dirty="0" smtClean="0">
                    <a:latin typeface="Arial" pitchFamily="34" charset="0"/>
                    <a:cs typeface="Arial" pitchFamily="34" charset="0"/>
                  </a:rPr>
                  <a:t>P6m2</a:t>
                </a:r>
                <a:r>
                  <a:rPr kumimoji="1" lang="en-US" altLang="ja-JP" sz="2000" dirty="0" smtClean="0">
                    <a:latin typeface="Arial" pitchFamily="34" charset="0"/>
                    <a:cs typeface="Arial" pitchFamily="34" charset="0"/>
                  </a:rPr>
                  <a:t>)</a:t>
                </a:r>
                <a:endParaRPr kumimoji="1" lang="ja-JP" altLang="en-US" sz="20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flipV="1">
                <a:off x="539552" y="1124744"/>
                <a:ext cx="144016" cy="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グループ化 16"/>
              <p:cNvGrpSpPr>
                <a:grpSpLocks noChangeAspect="1"/>
              </p:cNvGrpSpPr>
              <p:nvPr/>
            </p:nvGrpSpPr>
            <p:grpSpPr>
              <a:xfrm>
                <a:off x="323528" y="1556792"/>
                <a:ext cx="1069319" cy="767618"/>
                <a:chOff x="1187624" y="2132856"/>
                <a:chExt cx="2376264" cy="1705818"/>
              </a:xfrm>
            </p:grpSpPr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624" y="2132856"/>
                  <a:ext cx="2376264" cy="17058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9" name="二等辺三角形 18"/>
                <p:cNvSpPr/>
                <p:nvPr/>
              </p:nvSpPr>
              <p:spPr>
                <a:xfrm rot="19859384" flipH="1">
                  <a:off x="2373177" y="2912419"/>
                  <a:ext cx="714268" cy="664836"/>
                </a:xfrm>
                <a:prstGeom prst="triangle">
                  <a:avLst/>
                </a:prstGeom>
                <a:solidFill>
                  <a:srgbClr val="00B0F0">
                    <a:alpha val="20000"/>
                  </a:srgbClr>
                </a:solidFill>
                <a:ln>
                  <a:solidFill>
                    <a:srgbClr val="0000CC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8" name="グループ化 51"/>
              <p:cNvGrpSpPr>
                <a:grpSpLocks noChangeAspect="1"/>
              </p:cNvGrpSpPr>
              <p:nvPr/>
            </p:nvGrpSpPr>
            <p:grpSpPr>
              <a:xfrm>
                <a:off x="251520" y="2348880"/>
                <a:ext cx="1148305" cy="728092"/>
                <a:chOff x="10164811" y="8154790"/>
                <a:chExt cx="5257800" cy="3333750"/>
              </a:xfrm>
            </p:grpSpPr>
            <p:pic>
              <p:nvPicPr>
                <p:cNvPr id="24" name="Picture 7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22483" y="8154790"/>
                  <a:ext cx="3048000" cy="3333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4811" y="8730854"/>
                  <a:ext cx="5257800" cy="2209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26" name="テキスト ボックス 25"/>
              <p:cNvSpPr txBox="1"/>
              <p:nvPr/>
            </p:nvSpPr>
            <p:spPr>
              <a:xfrm>
                <a:off x="1079139" y="2204864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Mo</a:t>
                </a:r>
                <a:endParaRPr kumimoji="1" lang="ja-JP" alt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777062" y="2204864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S</a:t>
                </a:r>
                <a:endParaRPr kumimoji="1" lang="ja-JP" altLang="en-US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505773" y="3284984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Arial" pitchFamily="34" charset="0"/>
                    <a:cs typeface="Arial" pitchFamily="34" charset="0"/>
                  </a:rPr>
                  <a:t>3-fold </a:t>
                </a:r>
                <a:endParaRPr kumimoji="1" lang="ja-JP" altLang="en-US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665565" y="4798893"/>
                <a:ext cx="9541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FF"/>
                    </a:solidFill>
                    <a:latin typeface="Arial" pitchFamily="34" charset="0"/>
                    <a:cs typeface="Arial" pitchFamily="34" charset="0"/>
                  </a:rPr>
                  <a:t>Mirror</a:t>
                </a:r>
              </a:p>
              <a:p>
                <a:r>
                  <a:rPr kumimoji="1" lang="en-US" altLang="ja-JP" dirty="0" smtClean="0">
                    <a:solidFill>
                      <a:srgbClr val="FF00FF"/>
                    </a:solidFill>
                    <a:latin typeface="Arial" pitchFamily="34" charset="0"/>
                    <a:cs typeface="Arial" pitchFamily="34" charset="0"/>
                  </a:rPr>
                  <a:t>Planes </a:t>
                </a: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179512" y="5745450"/>
                <a:ext cx="14526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err="1" smtClean="0">
                    <a:solidFill>
                      <a:srgbClr val="FF00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rPr>
                  <a:t>Nonc</a:t>
                </a:r>
                <a:r>
                  <a:rPr kumimoji="1" lang="en-US" altLang="ja-JP" sz="2000" dirty="0" err="1" smtClean="0">
                    <a:solidFill>
                      <a:srgbClr val="FF00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rPr>
                  <a:t>entro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rPr>
                  <a:t>-</a:t>
                </a:r>
              </a:p>
              <a:p>
                <a:r>
                  <a:rPr kumimoji="1" lang="en-US" altLang="ja-JP" sz="2000" dirty="0" smtClean="0">
                    <a:solidFill>
                      <a:srgbClr val="FF0000"/>
                    </a:solidFill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itchFamily="34" charset="0"/>
                    <a:cs typeface="Arial" pitchFamily="34" charset="0"/>
                  </a:rPr>
                  <a:t>symmetric</a:t>
                </a:r>
                <a:endParaRPr kumimoji="1" lang="ja-JP" altLang="en-US" sz="2000" dirty="0" smtClean="0">
                  <a:solidFill>
                    <a:srgbClr val="FF00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8" name="テキスト ボックス 57"/>
          <p:cNvSpPr txBox="1"/>
          <p:nvPr/>
        </p:nvSpPr>
        <p:spPr>
          <a:xfrm>
            <a:off x="1852196" y="5745450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Centro-</a:t>
            </a:r>
          </a:p>
          <a:p>
            <a:pPr algn="ctr"/>
            <a:r>
              <a:rPr kumimoji="1" lang="en-US" altLang="ja-JP" sz="2000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symmetric</a:t>
            </a:r>
            <a:endParaRPr kumimoji="1" lang="ja-JP" altLang="en-US" sz="2000" dirty="0" smtClean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2163549" y="494174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Inversion</a:t>
            </a:r>
          </a:p>
          <a:p>
            <a:pPr algn="r"/>
            <a:r>
              <a:rPr lang="en-US" altLang="ja-JP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center</a:t>
            </a:r>
            <a:endParaRPr kumimoji="1" lang="ja-JP" alt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8" name="直線矢印コネクタ 97"/>
          <p:cNvCxnSpPr/>
          <p:nvPr/>
        </p:nvCxnSpPr>
        <p:spPr>
          <a:xfrm flipH="1" flipV="1">
            <a:off x="2516698" y="4395320"/>
            <a:ext cx="255102" cy="56769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テキスト ボックス 104"/>
          <p:cNvSpPr txBox="1"/>
          <p:nvPr/>
        </p:nvSpPr>
        <p:spPr>
          <a:xfrm>
            <a:off x="2089949" y="31409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pitchFamily="34" charset="0"/>
                <a:cs typeface="Arial" pitchFamily="34" charset="0"/>
              </a:rPr>
              <a:t>6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-fold </a:t>
            </a:r>
            <a:endParaRPr kumimoji="1" lang="ja-JP" altLang="en-US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3239344" y="746701"/>
            <a:ext cx="5797152" cy="5975111"/>
            <a:chOff x="3239344" y="746701"/>
            <a:chExt cx="5797152" cy="5975111"/>
          </a:xfrm>
        </p:grpSpPr>
        <p:sp>
          <p:nvSpPr>
            <p:cNvPr id="70" name="正方形/長方形 69"/>
            <p:cNvSpPr/>
            <p:nvPr/>
          </p:nvSpPr>
          <p:spPr>
            <a:xfrm>
              <a:off x="3336587" y="764703"/>
              <a:ext cx="5699909" cy="595710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347864" y="746701"/>
              <a:ext cx="1944216" cy="707886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2000" i="1" dirty="0" smtClean="0">
                  <a:latin typeface="Arial" pitchFamily="34" charset="0"/>
                  <a:cs typeface="Arial" pitchFamily="34" charset="0"/>
                </a:rPr>
                <a:t>3R</a:t>
              </a: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-MoS</a:t>
              </a:r>
              <a:r>
                <a:rPr kumimoji="1" lang="en-US" altLang="ja-JP" sz="20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R3m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sz="20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グループ化 50"/>
            <p:cNvGrpSpPr>
              <a:grpSpLocks noChangeAspect="1"/>
            </p:cNvGrpSpPr>
            <p:nvPr/>
          </p:nvGrpSpPr>
          <p:grpSpPr>
            <a:xfrm flipH="1">
              <a:off x="3434260" y="1700808"/>
              <a:ext cx="1999986" cy="2543192"/>
              <a:chOff x="22564725" y="8082782"/>
              <a:chExt cx="7715250" cy="9810750"/>
            </a:xfrm>
          </p:grpSpPr>
          <p:pic>
            <p:nvPicPr>
              <p:cNvPr id="29" name="Picture 1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4725" y="8658846"/>
                <a:ext cx="7715250" cy="866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" name="Picture 18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45043" y="8082782"/>
                <a:ext cx="3048000" cy="9810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2" name="グループ化 65"/>
            <p:cNvGrpSpPr>
              <a:grpSpLocks noChangeAspect="1"/>
            </p:cNvGrpSpPr>
            <p:nvPr/>
          </p:nvGrpSpPr>
          <p:grpSpPr>
            <a:xfrm>
              <a:off x="5580112" y="1311178"/>
              <a:ext cx="1816680" cy="2492279"/>
              <a:chOff x="20828619" y="14115058"/>
              <a:chExt cx="5257800" cy="7213104"/>
            </a:xfrm>
          </p:grpSpPr>
          <p:pic>
            <p:nvPicPr>
              <p:cNvPr id="60" name="Picture 2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8619" y="14203462"/>
                <a:ext cx="5257800" cy="7124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" name="Picture 2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2835" y="14115058"/>
                <a:ext cx="1933575" cy="952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2" name="Picture 3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311178"/>
              <a:ext cx="1788790" cy="1788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テキスト ボックス 62"/>
            <p:cNvSpPr txBox="1"/>
            <p:nvPr/>
          </p:nvSpPr>
          <p:spPr>
            <a:xfrm>
              <a:off x="7255366" y="1023146"/>
              <a:ext cx="17091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FF"/>
                  </a:solidFill>
                  <a:latin typeface="Arial" pitchFamily="34" charset="0"/>
                  <a:cs typeface="Arial" pitchFamily="34" charset="0"/>
                </a:rPr>
                <a:t>Mirror Planes</a:t>
              </a:r>
              <a:endParaRPr kumimoji="1" lang="ja-JP" altLang="en-US" sz="20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5940152" y="1023146"/>
              <a:ext cx="1353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3-fold axis</a:t>
              </a:r>
              <a:endParaRPr kumimoji="1" lang="ja-JP" altLang="en-US" sz="2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3239344" y="4293096"/>
              <a:ext cx="3564904" cy="523220"/>
            </a:xfrm>
            <a:prstGeom prst="rect">
              <a:avLst/>
            </a:prstGeom>
            <a:noFill/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solidFill>
                    <a:srgbClr val="0000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Nonc</a:t>
              </a:r>
              <a:r>
                <a:rPr kumimoji="1" lang="en-US" altLang="ja-JP" sz="2800" dirty="0" err="1" smtClean="0">
                  <a:solidFill>
                    <a:srgbClr val="0000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entrosymmetric</a:t>
              </a:r>
              <a:endParaRPr kumimoji="1" lang="ja-JP" altLang="en-US" sz="2800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020272" y="3215324"/>
              <a:ext cx="19319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effectLst/>
                  <a:latin typeface="Arial" pitchFamily="34" charset="0"/>
                  <a:cs typeface="Arial" pitchFamily="34" charset="0"/>
                </a:rPr>
                <a:t>Point group </a:t>
              </a:r>
              <a:r>
                <a:rPr kumimoji="1" lang="en-US" altLang="ja-JP" sz="2000" i="1" dirty="0" smtClean="0">
                  <a:solidFill>
                    <a:srgbClr val="0000FF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C</a:t>
              </a:r>
              <a:r>
                <a:rPr kumimoji="1" lang="en-US" altLang="ja-JP" sz="2000" i="1" baseline="-25000" dirty="0" smtClean="0">
                  <a:solidFill>
                    <a:srgbClr val="0000FF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3v</a:t>
              </a:r>
              <a:endParaRPr kumimoji="1" lang="ja-JP" altLang="en-US" sz="2000" i="1" baseline="-25000" dirty="0" smtClean="0">
                <a:solidFill>
                  <a:srgbClr val="00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角丸四角形 66"/>
            <p:cNvSpPr/>
            <p:nvPr/>
          </p:nvSpPr>
          <p:spPr>
            <a:xfrm>
              <a:off x="3390061" y="5541744"/>
              <a:ext cx="3126155" cy="105560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Spin-Valley </a:t>
              </a:r>
            </a:p>
            <a:p>
              <a:pPr algn="ctr"/>
              <a:r>
                <a:rPr lang="en-US" altLang="ja-JP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coupling in bulk </a:t>
              </a:r>
              <a:endParaRPr lang="ja-JP" alt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8" name="下矢印 67"/>
            <p:cNvSpPr/>
            <p:nvPr/>
          </p:nvSpPr>
          <p:spPr>
            <a:xfrm>
              <a:off x="4788024" y="4941168"/>
              <a:ext cx="504056" cy="432048"/>
            </a:xfrm>
            <a:prstGeom prst="downArrow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3" name="直線矢印コネクタ 112"/>
            <p:cNvCxnSpPr/>
            <p:nvPr/>
          </p:nvCxnSpPr>
          <p:spPr>
            <a:xfrm>
              <a:off x="3503930" y="4149080"/>
              <a:ext cx="57606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/>
            <p:cNvCxnSpPr/>
            <p:nvPr/>
          </p:nvCxnSpPr>
          <p:spPr>
            <a:xfrm flipV="1">
              <a:off x="3503930" y="3573016"/>
              <a:ext cx="0" cy="58444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テキスト ボックス 114"/>
            <p:cNvSpPr txBox="1"/>
            <p:nvPr/>
          </p:nvSpPr>
          <p:spPr>
            <a:xfrm>
              <a:off x="3707904" y="385175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kumimoji="1" lang="ja-JP" altLang="en-US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3347864" y="327569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z</a:t>
              </a:r>
              <a:endParaRPr kumimoji="1" lang="ja-JP" altLang="en-US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5076056" y="191683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Mo</a:t>
              </a:r>
              <a:endParaRPr kumimoji="1" lang="ja-JP" alt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5097542" y="170080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S</a:t>
              </a:r>
              <a:endParaRPr kumimoji="1" lang="ja-JP" alt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5097542" y="213285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S</a:t>
              </a:r>
              <a:endParaRPr kumimoji="1" lang="ja-JP" alt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角丸四角形 99"/>
            <p:cNvSpPr/>
            <p:nvPr/>
          </p:nvSpPr>
          <p:spPr>
            <a:xfrm>
              <a:off x="5652120" y="879130"/>
              <a:ext cx="3312368" cy="2952328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5" name="直線コネクタ 74"/>
          <p:cNvCxnSpPr/>
          <p:nvPr/>
        </p:nvCxnSpPr>
        <p:spPr>
          <a:xfrm>
            <a:off x="0" y="601536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8157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302474"/>
            <a:ext cx="8229600" cy="990600"/>
          </a:xfrm>
        </p:spPr>
        <p:txBody>
          <a:bodyPr/>
          <a:lstStyle/>
          <a:p>
            <a:r>
              <a:rPr kumimoji="1" lang="en-US" altLang="ja-JP" dirty="0" smtClean="0"/>
              <a:t>Crystal growth and characterization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51" y="2202639"/>
            <a:ext cx="4347343" cy="45904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2651" y="1470484"/>
            <a:ext cx="246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Screw dislocation of 2</a:t>
            </a:r>
            <a:r>
              <a:rPr kumimoji="1" lang="en-US" altLang="ja-JP" i="1" u="sng" dirty="0" smtClean="0"/>
              <a:t>H</a:t>
            </a:r>
            <a:r>
              <a:rPr kumimoji="1" lang="en-US" altLang="ja-JP" u="sng" dirty="0" smtClean="0"/>
              <a:t> and 3</a:t>
            </a:r>
            <a:r>
              <a:rPr kumimoji="1" lang="en-US" altLang="ja-JP" i="1" u="sng" dirty="0" smtClean="0"/>
              <a:t>R</a:t>
            </a:r>
            <a:r>
              <a:rPr kumimoji="1" lang="en-US" altLang="ja-JP" u="sng" dirty="0" smtClean="0"/>
              <a:t> sample</a:t>
            </a:r>
            <a:endParaRPr kumimoji="1" lang="ja-JP" altLang="en-US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93727" y="1470484"/>
            <a:ext cx="246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Electron diffraction </a:t>
            </a:r>
            <a:r>
              <a:rPr lang="en-US" altLang="ja-JP" u="sng" dirty="0" smtClean="0"/>
              <a:t>pattern </a:t>
            </a:r>
            <a:r>
              <a:rPr kumimoji="1" lang="en-US" altLang="ja-JP" u="sng" dirty="0" smtClean="0"/>
              <a:t>of 2</a:t>
            </a:r>
            <a:r>
              <a:rPr kumimoji="1" lang="en-US" altLang="ja-JP" i="1" u="sng" dirty="0" smtClean="0"/>
              <a:t>H</a:t>
            </a:r>
            <a:r>
              <a:rPr kumimoji="1" lang="en-US" altLang="ja-JP" u="sng" dirty="0" smtClean="0"/>
              <a:t> and 3</a:t>
            </a:r>
            <a:r>
              <a:rPr kumimoji="1" lang="en-US" altLang="ja-JP" i="1" u="sng" dirty="0" smtClean="0"/>
              <a:t>R</a:t>
            </a:r>
            <a:r>
              <a:rPr kumimoji="1" lang="en-US" altLang="ja-JP" u="sng" dirty="0" smtClean="0"/>
              <a:t> sample</a:t>
            </a:r>
            <a:endParaRPr kumimoji="1" lang="ja-JP" altLang="en-US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99994" y="3271442"/>
            <a:ext cx="75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6mm</a:t>
            </a:r>
            <a:endParaRPr kumimoji="1" lang="ja-JP" altLang="en-US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99994" y="5509943"/>
            <a:ext cx="56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3m</a:t>
            </a:r>
            <a:endParaRPr kumimoji="1" lang="ja-JP" altLang="en-US" i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1360" y="2105157"/>
            <a:ext cx="305922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Crystal was grown by chemical vapor transport technique </a:t>
            </a:r>
            <a:r>
              <a:rPr lang="en-US" altLang="ja-JP" sz="2400" dirty="0" smtClean="0"/>
              <a:t>with halogen gas.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 I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gas </a:t>
            </a:r>
            <a:r>
              <a:rPr lang="en-US" altLang="ja-JP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sz="2400" dirty="0">
                <a:sym typeface="Wingdings"/>
              </a:rPr>
              <a:t> </a:t>
            </a:r>
            <a:r>
              <a:rPr lang="en-US" altLang="ja-JP" sz="2400" dirty="0" smtClean="0"/>
              <a:t>2</a:t>
            </a:r>
            <a:r>
              <a:rPr lang="en-US" altLang="ja-JP" sz="2400" i="1" dirty="0" smtClean="0"/>
              <a:t>H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 Cl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gas </a:t>
            </a:r>
            <a:r>
              <a:rPr lang="en-US" altLang="ja-JP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sz="2400" dirty="0" smtClean="0"/>
              <a:t> 3</a:t>
            </a:r>
            <a:r>
              <a:rPr lang="en-US" altLang="ja-JP" sz="2400" i="1" dirty="0" smtClean="0"/>
              <a:t>R</a:t>
            </a:r>
          </a:p>
          <a:p>
            <a:endParaRPr lang="en-US" altLang="ja-JP" sz="2400" i="1" dirty="0"/>
          </a:p>
          <a:p>
            <a:r>
              <a:rPr lang="en-US" altLang="ja-JP" sz="2400" dirty="0" smtClean="0"/>
              <a:t>Size of crystal </a:t>
            </a:r>
          </a:p>
          <a:p>
            <a:r>
              <a:rPr lang="en-US" altLang="ja-JP" sz="2400" dirty="0" smtClean="0"/>
              <a:t>~1x1mm</a:t>
            </a:r>
            <a:r>
              <a:rPr lang="en-US" altLang="ja-JP" sz="2400" baseline="30000" dirty="0" smtClean="0"/>
              <a:t>2</a:t>
            </a:r>
          </a:p>
          <a:p>
            <a:endParaRPr kumimoji="1" lang="ja-JP" altLang="en-US" sz="2400" i="1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1" y="1229494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988" y="194371"/>
            <a:ext cx="749015" cy="9108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335966" y="1293074"/>
            <a:ext cx="1737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R. Suzuki et al.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344390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90" y="25400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APRES measurement </a:t>
            </a:r>
            <a:r>
              <a:rPr kumimoji="1" lang="en-US" altLang="ja-JP" sz="3100" dirty="0" smtClean="0"/>
              <a:t>(@ The Univ. Tokyo)</a:t>
            </a:r>
            <a:endParaRPr kumimoji="1" lang="ja-JP" altLang="en-US" sz="31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208" y="2790427"/>
            <a:ext cx="3635897" cy="283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13490" y="182382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84380" y="2001683"/>
            <a:ext cx="2376264" cy="707886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Kinetic energy: </a:t>
            </a:r>
            <a:r>
              <a:rPr lang="en-US" altLang="ja-JP" sz="2000" i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00" baseline="-25000" dirty="0" err="1" smtClean="0">
                <a:latin typeface="Arial" pitchFamily="34" charset="0"/>
                <a:cs typeface="Arial" pitchFamily="34" charset="0"/>
              </a:rPr>
              <a:t>kin</a:t>
            </a:r>
            <a:endParaRPr kumimoji="1" lang="en-US" altLang="ja-JP" sz="2000" dirty="0" smtClean="0">
              <a:latin typeface="Arial" pitchFamily="34" charset="0"/>
              <a:cs typeface="Arial" pitchFamily="34" charset="0"/>
            </a:endParaRPr>
          </a:p>
          <a:p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Emission angle: </a:t>
            </a:r>
            <a:r>
              <a:rPr kumimoji="1" lang="en-US" altLang="ja-JP" sz="2000" i="1" dirty="0" smtClean="0">
                <a:latin typeface="Arial" pitchFamily="34" charset="0"/>
                <a:cs typeface="Arial" pitchFamily="34" charset="0"/>
              </a:rPr>
              <a:t>θ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12372" y="1281603"/>
            <a:ext cx="258436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Photoelectrons</a:t>
            </a:r>
            <a:endParaRPr kumimoji="1" lang="ja-JP" altLang="en-US" sz="2800" dirty="0" err="1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84780" y="2001683"/>
            <a:ext cx="2304256" cy="707886"/>
          </a:xfrm>
          <a:prstGeom prst="rect">
            <a:avLst/>
          </a:prstGeom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Binding energy: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00" baseline="-25000" dirty="0" smtClean="0">
                <a:latin typeface="Arial" pitchFamily="34" charset="0"/>
                <a:cs typeface="Arial" pitchFamily="34" charset="0"/>
              </a:rPr>
              <a:t>B</a:t>
            </a: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Momentum :</a:t>
            </a:r>
            <a:r>
              <a:rPr lang="en-US" altLang="ja-JP" sz="2000" b="1" dirty="0" smtClean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24740" y="1281603"/>
            <a:ext cx="2945037" cy="523220"/>
          </a:xfrm>
          <a:prstGeom prst="rect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Band dispersions</a:t>
            </a:r>
            <a:endParaRPr kumimoji="1" lang="ja-JP" altLang="en-US" sz="2800" dirty="0" err="1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0315" y="4941870"/>
            <a:ext cx="4919984" cy="163121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Sample is cleaved in situ at R. T.</a:t>
            </a:r>
          </a:p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i="1" dirty="0" err="1" smtClean="0">
                <a:latin typeface="Symbol" pitchFamily="18" charset="2"/>
                <a:cs typeface="Arial" pitchFamily="34" charset="0"/>
              </a:rPr>
              <a:t>n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21.2 (</a:t>
            </a:r>
            <a:r>
              <a:rPr lang="en-US" altLang="ja-JP" sz="2000" dirty="0"/>
              <a:t>He I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a</a:t>
            </a:r>
            <a:r>
              <a:rPr lang="en-US" altLang="ja-JP" sz="2000" dirty="0" smtClean="0">
                <a:latin typeface="Arial"/>
                <a:cs typeface="Arial"/>
              </a:rPr>
              <a:t>) eV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and 40.8 eV (He II) 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(He discharge lamp)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T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15 K</a:t>
            </a:r>
          </a:p>
          <a:p>
            <a:r>
              <a:rPr lang="en-US" altLang="ja-JP" sz="2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: 10 meV </a:t>
            </a:r>
            <a:r>
              <a:rPr lang="en-US" altLang="ja-JP" sz="2000" dirty="0" smtClean="0"/>
              <a:t>(He I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a</a:t>
            </a:r>
            <a:r>
              <a:rPr lang="en-US" altLang="ja-JP" sz="2000" dirty="0" smtClean="0">
                <a:cs typeface="Arial"/>
              </a:rPr>
              <a:t>)</a:t>
            </a:r>
            <a:r>
              <a:rPr lang="en-US" altLang="ja-JP" sz="2000" dirty="0">
                <a:cs typeface="Arial"/>
              </a:rPr>
              <a:t>, 20 meV (He II</a:t>
            </a:r>
            <a:r>
              <a:rPr lang="en-US" altLang="ja-JP" sz="2000" dirty="0" smtClean="0">
                <a:cs typeface="Arial"/>
              </a:rPr>
              <a:t>)</a:t>
            </a:r>
            <a:endParaRPr lang="en-US" altLang="ja-JP" sz="2000" dirty="0">
              <a:cs typeface="Arial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12372" y="1281603"/>
            <a:ext cx="2592288" cy="1440160"/>
          </a:xfrm>
          <a:prstGeom prst="rect">
            <a:avLst/>
          </a:prstGeom>
          <a:noFill/>
          <a:ln>
            <a:solidFill>
              <a:srgbClr val="FF8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84380" y="1745589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8601"/>
                </a:solidFill>
                <a:latin typeface="Arial" pitchFamily="34" charset="0"/>
                <a:cs typeface="Arial" pitchFamily="34" charset="0"/>
              </a:rPr>
              <a:t>In vacuum</a:t>
            </a:r>
            <a:endParaRPr kumimoji="1" lang="ja-JP" altLang="en-US" sz="2000" dirty="0" smtClean="0">
              <a:solidFill>
                <a:srgbClr val="FF86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224740" y="1281604"/>
            <a:ext cx="2952328" cy="14401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96748" y="174558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solids</a:t>
            </a:r>
            <a:endParaRPr kumimoji="1" lang="ja-JP" alt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3576668" y="2085885"/>
            <a:ext cx="576064" cy="432048"/>
          </a:xfrm>
          <a:prstGeom prst="rightArrow">
            <a:avLst/>
          </a:prstGeom>
          <a:gradFill flip="none" rotWithShape="1">
            <a:gsLst>
              <a:gs pos="0">
                <a:srgbClr val="F4640C"/>
              </a:gs>
              <a:gs pos="75000">
                <a:srgbClr val="0000F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43"/>
          <p:cNvGrpSpPr/>
          <p:nvPr/>
        </p:nvGrpSpPr>
        <p:grpSpPr>
          <a:xfrm>
            <a:off x="1041200" y="3012615"/>
            <a:ext cx="3751381" cy="1781197"/>
            <a:chOff x="5364088" y="5229200"/>
            <a:chExt cx="3751381" cy="1781197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0112" y="5229200"/>
              <a:ext cx="3096344" cy="789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6021288"/>
              <a:ext cx="2879593" cy="40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左中かっこ 21"/>
            <p:cNvSpPr/>
            <p:nvPr/>
          </p:nvSpPr>
          <p:spPr>
            <a:xfrm>
              <a:off x="5364088" y="5229200"/>
              <a:ext cx="360040" cy="1368152"/>
            </a:xfrm>
            <a:prstGeom prst="leftBrac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524328" y="6641065"/>
              <a:ext cx="1591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Work function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V="1">
              <a:off x="8172400" y="6410918"/>
              <a:ext cx="216024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コネクタ 24"/>
          <p:cNvCxnSpPr/>
          <p:nvPr/>
        </p:nvCxnSpPr>
        <p:spPr>
          <a:xfrm>
            <a:off x="1" y="1178694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356397" y="793946"/>
            <a:ext cx="18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Sakano</a:t>
            </a:r>
            <a:r>
              <a:rPr kumimoji="1" lang="en-US" altLang="ja-JP" dirty="0" smtClean="0"/>
              <a:t> et al.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61" y="141268"/>
            <a:ext cx="718257" cy="8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71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Research\MX2\3R_MoS2\APS\ppt\3R_H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05" y="1280299"/>
            <a:ext cx="4646613" cy="4103687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454447" y="5422157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Projected </a:t>
            </a:r>
          </a:p>
          <a:p>
            <a:pPr algn="ctr"/>
            <a:r>
              <a:rPr kumimoji="1" lang="en-US" altLang="ja-JP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2D-Brillouin</a:t>
            </a:r>
          </a:p>
          <a:p>
            <a:pPr algn="ctr"/>
            <a:r>
              <a:rPr kumimoji="1" lang="en-US" altLang="ja-JP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zone</a:t>
            </a:r>
            <a:endParaRPr kumimoji="1" lang="ja-JP" alt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3779912" y="1126991"/>
            <a:ext cx="338554" cy="369332"/>
            <a:chOff x="1281118" y="5301208"/>
            <a:chExt cx="338554" cy="369332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281118" y="530120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K</a:t>
              </a:r>
              <a:endParaRPr kumimoji="1" lang="ja-JP" altLang="en-US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1403648" y="5373216"/>
              <a:ext cx="14401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グループ化 34"/>
          <p:cNvGrpSpPr/>
          <p:nvPr/>
        </p:nvGrpSpPr>
        <p:grpSpPr>
          <a:xfrm>
            <a:off x="777062" y="1126991"/>
            <a:ext cx="338554" cy="369332"/>
            <a:chOff x="1281118" y="5301208"/>
            <a:chExt cx="338554" cy="369332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1281118" y="530120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K</a:t>
              </a:r>
              <a:endParaRPr kumimoji="1" lang="ja-JP" altLang="en-US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1403648" y="5373216"/>
              <a:ext cx="14401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グループ化 39"/>
          <p:cNvGrpSpPr/>
          <p:nvPr/>
        </p:nvGrpSpPr>
        <p:grpSpPr>
          <a:xfrm>
            <a:off x="2303656" y="1126991"/>
            <a:ext cx="324128" cy="369332"/>
            <a:chOff x="2339752" y="836712"/>
            <a:chExt cx="324128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2339752" y="83671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pitchFamily="18" charset="2"/>
                  <a:cs typeface="Arial" pitchFamily="34" charset="0"/>
                </a:rPr>
                <a:t>G</a:t>
              </a:r>
              <a:endParaRPr kumimoji="1" lang="ja-JP" altLang="en-US" dirty="0" smtClean="0">
                <a:latin typeface="Symbol" pitchFamily="18" charset="2"/>
                <a:cs typeface="Arial" pitchFamily="34" charset="0"/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>
              <a:off x="2417275" y="915058"/>
              <a:ext cx="14485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3" name="グループ化 132"/>
          <p:cNvGrpSpPr/>
          <p:nvPr/>
        </p:nvGrpSpPr>
        <p:grpSpPr>
          <a:xfrm>
            <a:off x="0" y="4863026"/>
            <a:ext cx="2339752" cy="1988840"/>
            <a:chOff x="35496" y="4803050"/>
            <a:chExt cx="2339752" cy="19888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945042"/>
              <a:ext cx="1547664" cy="182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03456" y="5229200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Symbol" pitchFamily="18" charset="2"/>
                  <a:cs typeface="Arial" pitchFamily="34" charset="0"/>
                </a:rPr>
                <a:t>G</a:t>
              </a:r>
              <a:endParaRPr kumimoji="1" lang="ja-JP" altLang="en-US" dirty="0" smtClean="0"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439144" y="5163090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K’</a:t>
              </a:r>
              <a:endParaRPr kumimoji="1" lang="ja-JP" altLang="en-US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1583160" y="5235098"/>
              <a:ext cx="14401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584400" y="5301208"/>
              <a:ext cx="14401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1255356" y="5470709"/>
              <a:ext cx="360040" cy="21602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1079104" y="4803050"/>
              <a:ext cx="338554" cy="369332"/>
              <a:chOff x="1388622" y="5100374"/>
              <a:chExt cx="338554" cy="369332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1388622" y="5100374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i="1" dirty="0" smtClean="0">
                    <a:latin typeface="Arial" pitchFamily="34" charset="0"/>
                    <a:cs typeface="Arial" pitchFamily="34" charset="0"/>
                  </a:rPr>
                  <a:t>K</a:t>
                </a:r>
                <a:endParaRPr kumimoji="1" lang="ja-JP" altLang="en-US" i="1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" name="直線コネクタ 10"/>
              <p:cNvCxnSpPr/>
              <p:nvPr/>
            </p:nvCxnSpPr>
            <p:spPr>
              <a:xfrm>
                <a:off x="1511152" y="5172382"/>
                <a:ext cx="144016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線矢印コネクタ 48"/>
            <p:cNvCxnSpPr/>
            <p:nvPr/>
          </p:nvCxnSpPr>
          <p:spPr>
            <a:xfrm>
              <a:off x="1659020" y="6597352"/>
              <a:ext cx="432048" cy="14401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>
            <a:xfrm flipV="1">
              <a:off x="1691330" y="6435450"/>
              <a:ext cx="323878" cy="1678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flipV="1">
              <a:off x="1667404" y="6215105"/>
              <a:ext cx="0" cy="41506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1875044" y="6120680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kumimoji="1" lang="en-US" altLang="ja-JP" sz="1600" i="1" baseline="-25000" dirty="0" err="1" smtClean="0">
                  <a:latin typeface="Arial" pitchFamily="34" charset="0"/>
                  <a:cs typeface="Arial" pitchFamily="34" charset="0"/>
                </a:rPr>
                <a:t>y</a:t>
              </a:r>
              <a:endParaRPr kumimoji="1" lang="ja-JP" altLang="en-US" sz="16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2019060" y="6453336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1600" i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endParaRPr kumimoji="1" lang="ja-JP" altLang="en-US" sz="16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1515004" y="5877272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1600" i="1" baseline="-25000" dirty="0" err="1" smtClean="0">
                  <a:latin typeface="Arial" pitchFamily="34" charset="0"/>
                  <a:cs typeface="Arial" pitchFamily="34" charset="0"/>
                </a:rPr>
                <a:t>z</a:t>
              </a:r>
              <a:endParaRPr kumimoji="1" lang="ja-JP" altLang="en-US" sz="16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9" name="テキスト ボックス 88"/>
          <p:cNvSpPr txBox="1"/>
          <p:nvPr/>
        </p:nvSpPr>
        <p:spPr>
          <a:xfrm>
            <a:off x="35496" y="766951"/>
            <a:ext cx="365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smtClean="0">
                <a:latin typeface="Arial" pitchFamily="34" charset="0"/>
                <a:cs typeface="Arial" pitchFamily="34" charset="0"/>
              </a:rPr>
              <a:t>ARPES image along </a:t>
            </a:r>
            <a:r>
              <a:rPr kumimoji="1" lang="en-US" altLang="ja-JP" sz="2400" u="sng" dirty="0" smtClean="0">
                <a:latin typeface="Symbol" pitchFamily="18" charset="2"/>
                <a:cs typeface="Arial" pitchFamily="34" charset="0"/>
              </a:rPr>
              <a:t>G</a:t>
            </a:r>
            <a:r>
              <a:rPr kumimoji="1" lang="en-US" altLang="ja-JP" sz="2400" u="sng" dirty="0" smtClean="0">
                <a:latin typeface="Arial" pitchFamily="34" charset="0"/>
                <a:cs typeface="Arial" pitchFamily="34" charset="0"/>
              </a:rPr>
              <a:t>-</a:t>
            </a:r>
            <a:r>
              <a:rPr kumimoji="1" lang="en-US" altLang="ja-JP" sz="2400" i="1" u="sng" dirty="0" smtClean="0">
                <a:latin typeface="Arial" pitchFamily="34" charset="0"/>
                <a:cs typeface="Arial" pitchFamily="34" charset="0"/>
              </a:rPr>
              <a:t>K</a:t>
            </a:r>
            <a:endParaRPr kumimoji="1" lang="ja-JP" altLang="en-US" sz="2400" i="1" u="sng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グループ化 119"/>
          <p:cNvGrpSpPr/>
          <p:nvPr/>
        </p:nvGrpSpPr>
        <p:grpSpPr>
          <a:xfrm>
            <a:off x="4457426" y="766951"/>
            <a:ext cx="4756495" cy="4763696"/>
            <a:chOff x="4457426" y="620688"/>
            <a:chExt cx="4756495" cy="4763696"/>
          </a:xfrm>
        </p:grpSpPr>
        <p:grpSp>
          <p:nvGrpSpPr>
            <p:cNvPr id="94" name="グループ化 93"/>
            <p:cNvGrpSpPr/>
            <p:nvPr/>
          </p:nvGrpSpPr>
          <p:grpSpPr>
            <a:xfrm>
              <a:off x="4499992" y="1004935"/>
              <a:ext cx="3889375" cy="4379449"/>
              <a:chOff x="4499992" y="1004935"/>
              <a:chExt cx="3889375" cy="4379449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99992" y="1004935"/>
                <a:ext cx="3889375" cy="43794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79" name="グループ化 78"/>
              <p:cNvGrpSpPr/>
              <p:nvPr/>
            </p:nvGrpSpPr>
            <p:grpSpPr>
              <a:xfrm>
                <a:off x="7833846" y="1052736"/>
                <a:ext cx="338554" cy="369332"/>
                <a:chOff x="1281118" y="5301208"/>
                <a:chExt cx="338554" cy="369332"/>
              </a:xfrm>
            </p:grpSpPr>
            <p:sp>
              <p:nvSpPr>
                <p:cNvPr id="80" name="テキスト ボックス 79"/>
                <p:cNvSpPr txBox="1"/>
                <p:nvPr/>
              </p:nvSpPr>
              <p:spPr>
                <a:xfrm>
                  <a:off x="1281118" y="5301208"/>
                  <a:ext cx="338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i="1" dirty="0" smtClean="0">
                      <a:latin typeface="Arial" pitchFamily="34" charset="0"/>
                      <a:cs typeface="Arial" pitchFamily="34" charset="0"/>
                    </a:rPr>
                    <a:t>K</a:t>
                  </a:r>
                  <a:endParaRPr kumimoji="1" lang="ja-JP" altLang="en-US" i="1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1" name="直線コネクタ 80"/>
                <p:cNvCxnSpPr/>
                <p:nvPr/>
              </p:nvCxnSpPr>
              <p:spPr>
                <a:xfrm>
                  <a:off x="1403648" y="5373216"/>
                  <a:ext cx="14401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グループ化 81"/>
              <p:cNvGrpSpPr/>
              <p:nvPr/>
            </p:nvGrpSpPr>
            <p:grpSpPr>
              <a:xfrm>
                <a:off x="4953526" y="1052736"/>
                <a:ext cx="389850" cy="369332"/>
                <a:chOff x="1281118" y="5301208"/>
                <a:chExt cx="389850" cy="369332"/>
              </a:xfrm>
            </p:grpSpPr>
            <p:sp>
              <p:nvSpPr>
                <p:cNvPr id="83" name="テキスト ボックス 82"/>
                <p:cNvSpPr txBox="1"/>
                <p:nvPr/>
              </p:nvSpPr>
              <p:spPr>
                <a:xfrm>
                  <a:off x="1281118" y="5301208"/>
                  <a:ext cx="389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i="1" dirty="0" smtClean="0">
                      <a:latin typeface="Arial" pitchFamily="34" charset="0"/>
                      <a:cs typeface="Arial" pitchFamily="34" charset="0"/>
                    </a:rPr>
                    <a:t>K’</a:t>
                  </a:r>
                  <a:endParaRPr kumimoji="1" lang="ja-JP" altLang="en-US" i="1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4" name="直線コネクタ 83"/>
                <p:cNvCxnSpPr/>
                <p:nvPr/>
              </p:nvCxnSpPr>
              <p:spPr>
                <a:xfrm>
                  <a:off x="1403648" y="5373216"/>
                  <a:ext cx="14401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グループ化 84"/>
              <p:cNvGrpSpPr/>
              <p:nvPr/>
            </p:nvGrpSpPr>
            <p:grpSpPr>
              <a:xfrm>
                <a:off x="6408112" y="1052736"/>
                <a:ext cx="324128" cy="369332"/>
                <a:chOff x="2339752" y="836712"/>
                <a:chExt cx="324128" cy="369332"/>
              </a:xfrm>
            </p:grpSpPr>
            <p:sp>
              <p:nvSpPr>
                <p:cNvPr id="86" name="テキスト ボックス 85"/>
                <p:cNvSpPr txBox="1"/>
                <p:nvPr/>
              </p:nvSpPr>
              <p:spPr>
                <a:xfrm>
                  <a:off x="2339752" y="836712"/>
                  <a:ext cx="3241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latin typeface="Symbol" pitchFamily="18" charset="2"/>
                      <a:cs typeface="Arial" pitchFamily="34" charset="0"/>
                    </a:rPr>
                    <a:t>G</a:t>
                  </a:r>
                  <a:endParaRPr kumimoji="1" lang="ja-JP" altLang="en-US" dirty="0" smtClean="0">
                    <a:latin typeface="Symbol" pitchFamily="18" charset="2"/>
                    <a:cs typeface="Arial" pitchFamily="34" charset="0"/>
                  </a:endParaRPr>
                </a:p>
              </p:txBody>
            </p:sp>
            <p:cxnSp>
              <p:nvCxnSpPr>
                <p:cNvPr id="87" name="直線コネクタ 86"/>
                <p:cNvCxnSpPr/>
                <p:nvPr/>
              </p:nvCxnSpPr>
              <p:spPr>
                <a:xfrm>
                  <a:off x="2417275" y="915058"/>
                  <a:ext cx="14485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テキスト ボックス 89"/>
            <p:cNvSpPr txBox="1"/>
            <p:nvPr/>
          </p:nvSpPr>
          <p:spPr>
            <a:xfrm>
              <a:off x="4457426" y="620688"/>
              <a:ext cx="47564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1st-principles calculation </a:t>
              </a:r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(R. Akashi)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3" name="直線コネクタ 92"/>
            <p:cNvCxnSpPr/>
            <p:nvPr/>
          </p:nvCxnSpPr>
          <p:spPr>
            <a:xfrm>
              <a:off x="4644008" y="1052736"/>
              <a:ext cx="4427984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>
              <a:off x="4644008" y="1052736"/>
              <a:ext cx="4427984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919079"/>
            <a:ext cx="228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テキスト ボックス 98"/>
          <p:cNvSpPr txBox="1"/>
          <p:nvPr/>
        </p:nvSpPr>
        <p:spPr>
          <a:xfrm>
            <a:off x="2736309" y="5663493"/>
            <a:ext cx="5580107" cy="111600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Good agreement with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calculation</a:t>
            </a:r>
          </a:p>
          <a:p>
            <a:pPr>
              <a:buFont typeface="Wingdings" pitchFamily="2" charset="2"/>
              <a:buChar char="ü"/>
            </a:pP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5" name="直線矢印コネクタ 104"/>
          <p:cNvCxnSpPr/>
          <p:nvPr/>
        </p:nvCxnSpPr>
        <p:spPr>
          <a:xfrm>
            <a:off x="683568" y="1783586"/>
            <a:ext cx="1800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/>
          <p:nvPr/>
        </p:nvCxnSpPr>
        <p:spPr>
          <a:xfrm>
            <a:off x="2483768" y="1783586"/>
            <a:ext cx="1800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/>
          <p:cNvSpPr txBox="1"/>
          <p:nvPr/>
        </p:nvSpPr>
        <p:spPr>
          <a:xfrm>
            <a:off x="971600" y="1783586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1" lang="en-US" altLang="ja-JP" sz="1600" b="1" i="1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kumimoji="1" lang="en-US" altLang="ja-JP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40.8 </a:t>
            </a:r>
            <a:r>
              <a:rPr kumimoji="1" lang="en-US" altLang="ja-JP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</a:t>
            </a:r>
            <a:endParaRPr kumimoji="1" lang="ja-JP" alt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2641078" y="1783586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1" lang="en-US" altLang="ja-JP" sz="1600" b="1" i="1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kumimoji="1" lang="en-US" altLang="ja-JP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21.2 </a:t>
            </a:r>
            <a:r>
              <a:rPr kumimoji="1" lang="en-US" altLang="ja-JP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</a:t>
            </a:r>
            <a:endParaRPr kumimoji="1" lang="ja-JP" alt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9530"/>
            <a:ext cx="4636655" cy="1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" name="円/楕円 115"/>
          <p:cNvSpPr/>
          <p:nvPr/>
        </p:nvSpPr>
        <p:spPr>
          <a:xfrm>
            <a:off x="683568" y="1423546"/>
            <a:ext cx="504056" cy="50405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16"/>
          <p:cNvSpPr/>
          <p:nvPr/>
        </p:nvSpPr>
        <p:spPr>
          <a:xfrm>
            <a:off x="1331640" y="1423546"/>
            <a:ext cx="504056" cy="504056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円/楕円 117"/>
          <p:cNvSpPr/>
          <p:nvPr/>
        </p:nvSpPr>
        <p:spPr>
          <a:xfrm>
            <a:off x="3059832" y="1423546"/>
            <a:ext cx="504056" cy="504056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/楕円 118"/>
          <p:cNvSpPr/>
          <p:nvPr/>
        </p:nvSpPr>
        <p:spPr>
          <a:xfrm>
            <a:off x="3707904" y="1423546"/>
            <a:ext cx="504056" cy="50405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0" name="グループ化 129"/>
          <p:cNvGrpSpPr/>
          <p:nvPr/>
        </p:nvGrpSpPr>
        <p:grpSpPr>
          <a:xfrm>
            <a:off x="4355976" y="766951"/>
            <a:ext cx="5048250" cy="4970016"/>
            <a:chOff x="4355976" y="620688"/>
            <a:chExt cx="5048250" cy="4970016"/>
          </a:xfrm>
        </p:grpSpPr>
        <p:grpSp>
          <p:nvGrpSpPr>
            <p:cNvPr id="127" name="グループ化 126"/>
            <p:cNvGrpSpPr/>
            <p:nvPr/>
          </p:nvGrpSpPr>
          <p:grpSpPr>
            <a:xfrm>
              <a:off x="4355976" y="620688"/>
              <a:ext cx="5048250" cy="4970016"/>
              <a:chOff x="4355976" y="620688"/>
              <a:chExt cx="5048250" cy="4970016"/>
            </a:xfrm>
          </p:grpSpPr>
          <p:pic>
            <p:nvPicPr>
              <p:cNvPr id="3085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55976" y="764704"/>
                <a:ext cx="5048250" cy="482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6" name="テキスト ボックス 125"/>
              <p:cNvSpPr txBox="1"/>
              <p:nvPr/>
            </p:nvSpPr>
            <p:spPr>
              <a:xfrm>
                <a:off x="4572000" y="620688"/>
                <a:ext cx="20665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Arial" pitchFamily="34" charset="0"/>
                    <a:cs typeface="Arial" pitchFamily="34" charset="0"/>
                  </a:rPr>
                  <a:t>Fermi surface</a:t>
                </a:r>
                <a:endParaRPr kumimoji="1" lang="ja-JP" alt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28" name="直線コネクタ 127"/>
            <p:cNvCxnSpPr/>
            <p:nvPr/>
          </p:nvCxnSpPr>
          <p:spPr>
            <a:xfrm>
              <a:off x="4644008" y="1052736"/>
              <a:ext cx="187220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テキスト ボックス 131"/>
          <p:cNvSpPr txBox="1"/>
          <p:nvPr/>
        </p:nvSpPr>
        <p:spPr>
          <a:xfrm>
            <a:off x="5148064" y="4295343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Fermi surface</a:t>
            </a:r>
          </a:p>
          <a:p>
            <a:r>
              <a:rPr lang="en-US" altLang="ja-JP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1" lang="en-US" altLang="ja-JP" sz="1600" b="1" i="1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kumimoji="1" lang="en-US" altLang="ja-JP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21.2 </a:t>
            </a:r>
            <a:r>
              <a:rPr kumimoji="1" lang="en-US" altLang="ja-JP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</a:t>
            </a:r>
            <a:endParaRPr kumimoji="1" lang="ja-JP" altLang="en-US" sz="1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円/楕円 133"/>
          <p:cNvSpPr/>
          <p:nvPr/>
        </p:nvSpPr>
        <p:spPr>
          <a:xfrm>
            <a:off x="6588224" y="1415023"/>
            <a:ext cx="504056" cy="50405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円/楕円 134"/>
          <p:cNvSpPr/>
          <p:nvPr/>
        </p:nvSpPr>
        <p:spPr>
          <a:xfrm>
            <a:off x="7812360" y="2135103"/>
            <a:ext cx="504056" cy="50405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円/楕円 135"/>
          <p:cNvSpPr/>
          <p:nvPr/>
        </p:nvSpPr>
        <p:spPr>
          <a:xfrm>
            <a:off x="7812360" y="3503255"/>
            <a:ext cx="504056" cy="50405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円/楕円 136"/>
          <p:cNvSpPr/>
          <p:nvPr/>
        </p:nvSpPr>
        <p:spPr>
          <a:xfrm>
            <a:off x="7308304" y="3143215"/>
            <a:ext cx="504056" cy="504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円/楕円 137"/>
          <p:cNvSpPr/>
          <p:nvPr/>
        </p:nvSpPr>
        <p:spPr>
          <a:xfrm>
            <a:off x="6588224" y="2063095"/>
            <a:ext cx="504056" cy="504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円/楕円 138"/>
          <p:cNvSpPr/>
          <p:nvPr/>
        </p:nvSpPr>
        <p:spPr>
          <a:xfrm>
            <a:off x="7308304" y="2351127"/>
            <a:ext cx="504056" cy="504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円/楕円 139"/>
          <p:cNvSpPr/>
          <p:nvPr/>
        </p:nvSpPr>
        <p:spPr>
          <a:xfrm>
            <a:off x="6660232" y="3503255"/>
            <a:ext cx="504056" cy="504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8" name="グループ化 97"/>
          <p:cNvGrpSpPr/>
          <p:nvPr/>
        </p:nvGrpSpPr>
        <p:grpSpPr>
          <a:xfrm>
            <a:off x="2748562" y="6023535"/>
            <a:ext cx="5724644" cy="769441"/>
            <a:chOff x="3059832" y="5877272"/>
            <a:chExt cx="5724644" cy="769441"/>
          </a:xfrm>
        </p:grpSpPr>
        <p:sp>
          <p:nvSpPr>
            <p:cNvPr id="122" name="テキスト ボックス 121"/>
            <p:cNvSpPr txBox="1"/>
            <p:nvPr/>
          </p:nvSpPr>
          <p:spPr>
            <a:xfrm>
              <a:off x="3059832" y="5877272"/>
              <a:ext cx="57246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VB; VBM at </a:t>
              </a:r>
              <a:r>
                <a:rPr lang="en-US" altLang="ja-JP" sz="2000" dirty="0" smtClean="0"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, valleys at 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 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’)</a:t>
              </a:r>
            </a:p>
            <a:p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  CB; CBM valleys at 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 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’) and/or ~0.5</a:t>
              </a:r>
              <a:r>
                <a:rPr lang="en-US" altLang="ja-JP" sz="2000" dirty="0" smtClean="0"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’)</a:t>
              </a:r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	</a:t>
              </a:r>
              <a:endParaRPr kumimoji="1" lang="ja-JP" altLang="en-US" sz="24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直線コネクタ 75"/>
            <p:cNvCxnSpPr/>
            <p:nvPr/>
          </p:nvCxnSpPr>
          <p:spPr>
            <a:xfrm>
              <a:off x="5571903" y="6309320"/>
              <a:ext cx="144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7856919" y="6320573"/>
              <a:ext cx="144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7566821" y="6323360"/>
              <a:ext cx="144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6143861" y="5953471"/>
              <a:ext cx="180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5922320" y="6312107"/>
              <a:ext cx="144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6533328" y="5949280"/>
              <a:ext cx="180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>
              <a:off x="4724655" y="5970404"/>
              <a:ext cx="180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>
              <a:off x="8088249" y="6309320"/>
              <a:ext cx="144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直線コネクタ 112"/>
          <p:cNvCxnSpPr/>
          <p:nvPr/>
        </p:nvCxnSpPr>
        <p:spPr>
          <a:xfrm>
            <a:off x="3275856" y="838959"/>
            <a:ext cx="2160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>
            <a:off x="2987824" y="838959"/>
            <a:ext cx="2160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円/楕円 99"/>
          <p:cNvSpPr/>
          <p:nvPr/>
        </p:nvSpPr>
        <p:spPr>
          <a:xfrm>
            <a:off x="2195736" y="1855594"/>
            <a:ext cx="576064" cy="576064"/>
          </a:xfrm>
          <a:prstGeom prst="ellipse">
            <a:avLst/>
          </a:prstGeom>
          <a:noFill/>
          <a:ln w="5715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/>
        </p:nvSpPr>
        <p:spPr>
          <a:xfrm>
            <a:off x="683568" y="2143626"/>
            <a:ext cx="576064" cy="576064"/>
          </a:xfrm>
          <a:prstGeom prst="ellipse">
            <a:avLst/>
          </a:prstGeom>
          <a:noFill/>
          <a:ln w="57150">
            <a:solidFill>
              <a:srgbClr val="F464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/楕円 101"/>
          <p:cNvSpPr/>
          <p:nvPr/>
        </p:nvSpPr>
        <p:spPr>
          <a:xfrm>
            <a:off x="3707904" y="2143626"/>
            <a:ext cx="576064" cy="576064"/>
          </a:xfrm>
          <a:prstGeom prst="ellipse">
            <a:avLst/>
          </a:prstGeom>
          <a:noFill/>
          <a:ln w="57150">
            <a:solidFill>
              <a:srgbClr val="F464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タイトル 1"/>
          <p:cNvSpPr>
            <a:spLocks noGrp="1"/>
          </p:cNvSpPr>
          <p:nvPr>
            <p:ph type="title"/>
          </p:nvPr>
        </p:nvSpPr>
        <p:spPr>
          <a:xfrm>
            <a:off x="86816" y="62764"/>
            <a:ext cx="8229600" cy="9906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3</a:t>
            </a:r>
            <a:r>
              <a:rPr kumimoji="1" lang="en-US" altLang="ja-JP" sz="3200" i="1" dirty="0" smtClean="0"/>
              <a:t>R</a:t>
            </a:r>
            <a:r>
              <a:rPr kumimoji="1" lang="en-US" altLang="ja-JP" sz="3200" dirty="0" smtClean="0"/>
              <a:t>-MoS</a:t>
            </a:r>
            <a:r>
              <a:rPr kumimoji="1" lang="en-US" altLang="ja-JP" sz="3200" baseline="-25000" dirty="0" smtClean="0"/>
              <a:t>2 </a:t>
            </a:r>
            <a:r>
              <a:rPr kumimoji="1" lang="en-US" altLang="ja-JP" sz="3200" dirty="0" smtClean="0"/>
              <a:t>: Band structure</a:t>
            </a:r>
            <a:endParaRPr kumimoji="1" lang="ja-JP" altLang="en-US" sz="3200" dirty="0"/>
          </a:p>
        </p:txBody>
      </p:sp>
      <p:cxnSp>
        <p:nvCxnSpPr>
          <p:cNvPr id="91" name="直線コネクタ 90"/>
          <p:cNvCxnSpPr/>
          <p:nvPr/>
        </p:nvCxnSpPr>
        <p:spPr>
          <a:xfrm>
            <a:off x="21408" y="838959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8367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  <p:bldP spid="132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4067944" y="724634"/>
            <a:ext cx="2523743" cy="6133366"/>
            <a:chOff x="4067944" y="724634"/>
            <a:chExt cx="2523743" cy="6133366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4067944" y="3789040"/>
              <a:ext cx="2448272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4572088" y="724634"/>
              <a:ext cx="1709122" cy="40011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Calculations</a:t>
              </a: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1011555"/>
              <a:ext cx="2451735" cy="5846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2" name="グループ化 31"/>
          <p:cNvGrpSpPr/>
          <p:nvPr/>
        </p:nvGrpSpPr>
        <p:grpSpPr>
          <a:xfrm>
            <a:off x="4139952" y="764704"/>
            <a:ext cx="5040560" cy="4741540"/>
            <a:chOff x="4139952" y="764704"/>
            <a:chExt cx="5040560" cy="474154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910666" y="764704"/>
              <a:ext cx="2919645" cy="40011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Valence band top at </a:t>
              </a:r>
              <a:r>
                <a:rPr lang="en-US" altLang="ja-JP" sz="2000" b="1" i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124744"/>
              <a:ext cx="3695700" cy="438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右中かっこ 27"/>
            <p:cNvSpPr/>
            <p:nvPr/>
          </p:nvSpPr>
          <p:spPr>
            <a:xfrm>
              <a:off x="7812360" y="1628800"/>
              <a:ext cx="163218" cy="1224136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56376" y="1844824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Spin-split</a:t>
              </a: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2 bands</a:t>
              </a:r>
              <a:endParaRPr kumimoji="1" lang="ja-JP" altLang="en-US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右中かっこ 29"/>
            <p:cNvSpPr/>
            <p:nvPr/>
          </p:nvSpPr>
          <p:spPr>
            <a:xfrm>
              <a:off x="7812360" y="3573016"/>
              <a:ext cx="163218" cy="1224136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828860" y="3573016"/>
              <a:ext cx="13516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Spin-</a:t>
              </a:r>
            </a:p>
            <a:p>
              <a:pPr algn="ctr"/>
              <a:r>
                <a:rPr kumimoji="1" lang="en-US" altLang="ja-JP" dirty="0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degenerate</a:t>
              </a:r>
            </a:p>
            <a:p>
              <a:pPr algn="ctr"/>
              <a:r>
                <a:rPr lang="en-US" altLang="ja-JP" dirty="0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4 bands</a:t>
              </a:r>
              <a:endParaRPr kumimoji="1" lang="ja-JP" altLang="en-US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052736"/>
            <a:ext cx="3268980" cy="578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0" y="-16933"/>
            <a:ext cx="9144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spcBef>
                <a:spcPct val="0"/>
              </a:spcBef>
              <a:buNone/>
              <a:defRPr sz="3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i="1" dirty="0"/>
              <a:t>3R</a:t>
            </a:r>
            <a:r>
              <a:rPr lang="en-US" altLang="ja-JP" dirty="0"/>
              <a:t>- and </a:t>
            </a:r>
            <a:r>
              <a:rPr lang="en-US" altLang="ja-JP" i="1" dirty="0"/>
              <a:t>2H</a:t>
            </a:r>
            <a:r>
              <a:rPr lang="en-US" altLang="ja-JP" dirty="0"/>
              <a:t>-MoS2; Top of valence bands at K-point 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" y="1988840"/>
            <a:ext cx="877163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3R-</a:t>
            </a:r>
          </a:p>
          <a:p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MoS</a:t>
            </a:r>
            <a:r>
              <a:rPr kumimoji="1" lang="en-US" altLang="ja-JP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96" y="4665330"/>
            <a:ext cx="877163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2H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MoS</a:t>
            </a:r>
            <a:r>
              <a:rPr kumimoji="1" lang="en-US" altLang="ja-JP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0" y="3789040"/>
            <a:ext cx="4067944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683117" y="692696"/>
            <a:ext cx="2095445" cy="40011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ARPES images 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4139952" y="908720"/>
            <a:ext cx="0" cy="5400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1" name="グループ化 40"/>
          <p:cNvGrpSpPr/>
          <p:nvPr/>
        </p:nvGrpSpPr>
        <p:grpSpPr>
          <a:xfrm>
            <a:off x="3419872" y="1268760"/>
            <a:ext cx="1368152" cy="3672408"/>
            <a:chOff x="3419872" y="1268760"/>
            <a:chExt cx="1368152" cy="3672408"/>
          </a:xfrm>
        </p:grpSpPr>
        <p:cxnSp>
          <p:nvCxnSpPr>
            <p:cNvPr id="34" name="直線コネクタ 33"/>
            <p:cNvCxnSpPr/>
            <p:nvPr/>
          </p:nvCxnSpPr>
          <p:spPr>
            <a:xfrm flipV="1">
              <a:off x="3419872" y="1268760"/>
              <a:ext cx="1368152" cy="50405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419872" y="2060848"/>
              <a:ext cx="1368152" cy="79208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3419872" y="4797152"/>
              <a:ext cx="1368152" cy="14401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3419872" y="3356992"/>
              <a:ext cx="1368152" cy="1224136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3" name="グループ化 42"/>
          <p:cNvGrpSpPr/>
          <p:nvPr/>
        </p:nvGrpSpPr>
        <p:grpSpPr>
          <a:xfrm>
            <a:off x="0" y="549377"/>
            <a:ext cx="1334745" cy="1138863"/>
            <a:chOff x="35496" y="4893533"/>
            <a:chExt cx="2351456" cy="2061115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5157192"/>
              <a:ext cx="1368152" cy="1616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503456" y="5229201"/>
              <a:ext cx="489126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Symbol" pitchFamily="18" charset="2"/>
                  <a:cs typeface="Arial" pitchFamily="34" charset="0"/>
                </a:rPr>
                <a:t>G</a:t>
              </a:r>
              <a:endParaRPr kumimoji="1" lang="ja-JP" altLang="en-US" sz="1200" dirty="0" smtClean="0"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229823" y="5291916"/>
              <a:ext cx="565377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 smtClean="0">
                  <a:latin typeface="Arial" pitchFamily="34" charset="0"/>
                  <a:cs typeface="Arial" pitchFamily="34" charset="0"/>
                </a:rPr>
                <a:t>K’</a:t>
              </a:r>
              <a:endParaRPr kumimoji="1" lang="ja-JP" altLang="en-US" sz="1200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986039" y="4893533"/>
              <a:ext cx="506070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 smtClean="0">
                  <a:latin typeface="Arial" pitchFamily="34" charset="0"/>
                  <a:cs typeface="Arial" pitchFamily="34" charset="0"/>
                </a:rPr>
                <a:t>K</a:t>
              </a:r>
              <a:endParaRPr kumimoji="1" lang="ja-JP" altLang="en-US" sz="1200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1" name="直線矢印コネクタ 50"/>
            <p:cNvCxnSpPr/>
            <p:nvPr/>
          </p:nvCxnSpPr>
          <p:spPr>
            <a:xfrm>
              <a:off x="1475656" y="6597352"/>
              <a:ext cx="432048" cy="14401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 flipV="1">
              <a:off x="1475656" y="6453336"/>
              <a:ext cx="323878" cy="1678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V="1">
              <a:off x="1484040" y="6215105"/>
              <a:ext cx="0" cy="4150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1619672" y="6186790"/>
              <a:ext cx="551255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kumimoji="1" lang="en-US" altLang="ja-JP" sz="1200" i="1" baseline="-25000" dirty="0" err="1" smtClean="0">
                  <a:latin typeface="Arial" pitchFamily="34" charset="0"/>
                  <a:cs typeface="Arial" pitchFamily="34" charset="0"/>
                </a:rPr>
                <a:t>y</a:t>
              </a:r>
              <a:endParaRPr kumimoji="1" lang="ja-JP" altLang="en-US" sz="12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835697" y="6453335"/>
              <a:ext cx="551255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1200" i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endParaRPr kumimoji="1" lang="ja-JP" altLang="en-US" sz="12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331641" y="5877272"/>
              <a:ext cx="551255" cy="50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i="1" dirty="0" err="1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1200" i="1" baseline="-25000" dirty="0" err="1" smtClean="0">
                  <a:latin typeface="Arial" pitchFamily="34" charset="0"/>
                  <a:cs typeface="Arial" pitchFamily="34" charset="0"/>
                </a:rPr>
                <a:t>z</a:t>
              </a:r>
              <a:endParaRPr kumimoji="1" lang="ja-JP" altLang="en-US" sz="1200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4499992" y="5445224"/>
            <a:ext cx="4464496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3R-MoS</a:t>
            </a:r>
            <a:r>
              <a:rPr lang="en-US" altLang="ja-JP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; Band splitting </a:t>
            </a:r>
          </a:p>
          <a:p>
            <a:pPr algn="r"/>
            <a:r>
              <a:rPr lang="en-US" altLang="ja-JP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en-US" altLang="ja-JP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the top of </a:t>
            </a:r>
            <a:r>
              <a:rPr lang="en-US" altLang="ja-JP" sz="24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-point ~0.14 </a:t>
            </a:r>
            <a:r>
              <a:rPr lang="en-US" altLang="ja-JP" sz="24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1" name="グループ化 80"/>
          <p:cNvGrpSpPr/>
          <p:nvPr/>
        </p:nvGrpSpPr>
        <p:grpSpPr>
          <a:xfrm>
            <a:off x="5509669" y="1412776"/>
            <a:ext cx="718515" cy="2556621"/>
            <a:chOff x="5509669" y="1412776"/>
            <a:chExt cx="718515" cy="2556621"/>
          </a:xfrm>
        </p:grpSpPr>
        <p:cxnSp>
          <p:nvCxnSpPr>
            <p:cNvPr id="74" name="直線矢印コネクタ 73"/>
            <p:cNvCxnSpPr/>
            <p:nvPr/>
          </p:nvCxnSpPr>
          <p:spPr>
            <a:xfrm>
              <a:off x="5708607" y="1676114"/>
              <a:ext cx="2736" cy="29076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H="1">
              <a:off x="5719726" y="3615184"/>
              <a:ext cx="777" cy="34508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5526576" y="166574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5509669" y="1957257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5518588" y="3634401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5518270" y="3969397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5644370" y="1412776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0.14</a:t>
              </a:r>
            </a:p>
            <a:p>
              <a:pPr algn="ctr"/>
              <a:r>
                <a:rPr kumimoji="1" lang="en-US" altLang="ja-JP" sz="1600" b="1" dirty="0" err="1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eV</a:t>
              </a:r>
              <a:endParaRPr kumimoji="1" lang="ja-JP" altLang="en-US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5644370" y="3356992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0.17</a:t>
              </a:r>
            </a:p>
            <a:p>
              <a:pPr algn="ctr"/>
              <a:r>
                <a:rPr kumimoji="1" lang="en-US" altLang="ja-JP" sz="1600" b="1" dirty="0" err="1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eV</a:t>
              </a:r>
              <a:endParaRPr kumimoji="1" lang="ja-JP" altLang="en-US" sz="1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8" name="直線コネクタ 47"/>
          <p:cNvCxnSpPr/>
          <p:nvPr/>
        </p:nvCxnSpPr>
        <p:spPr>
          <a:xfrm>
            <a:off x="6600728" y="5886525"/>
            <a:ext cx="2160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7452320" y="836712"/>
            <a:ext cx="216024" cy="0"/>
          </a:xfrm>
          <a:prstGeom prst="line">
            <a:avLst/>
          </a:prstGeom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グループ化 50"/>
          <p:cNvGrpSpPr>
            <a:grpSpLocks noChangeAspect="1"/>
          </p:cNvGrpSpPr>
          <p:nvPr/>
        </p:nvGrpSpPr>
        <p:grpSpPr>
          <a:xfrm flipH="1">
            <a:off x="6876256" y="1124744"/>
            <a:ext cx="1999986" cy="2543192"/>
            <a:chOff x="22564725" y="8082782"/>
            <a:chExt cx="7715250" cy="9810750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4725" y="8658846"/>
              <a:ext cx="7715250" cy="866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043" y="8082782"/>
              <a:ext cx="3048000" cy="981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4" name="グループ化 38"/>
          <p:cNvGrpSpPr>
            <a:grpSpLocks noChangeAspect="1"/>
          </p:cNvGrpSpPr>
          <p:nvPr/>
        </p:nvGrpSpPr>
        <p:grpSpPr>
          <a:xfrm>
            <a:off x="7203132" y="4280087"/>
            <a:ext cx="1473324" cy="1741201"/>
            <a:chOff x="17084203" y="8370814"/>
            <a:chExt cx="5238750" cy="6191250"/>
          </a:xfrm>
        </p:grpSpPr>
        <p:pic>
          <p:nvPicPr>
            <p:cNvPr id="65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4203" y="8874870"/>
              <a:ext cx="5238750" cy="523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7917" y="8370814"/>
              <a:ext cx="2952750" cy="619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67" name="直線矢印コネクタ 66"/>
          <p:cNvCxnSpPr/>
          <p:nvPr/>
        </p:nvCxnSpPr>
        <p:spPr>
          <a:xfrm>
            <a:off x="7020272" y="6381328"/>
            <a:ext cx="576064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 flipV="1">
            <a:off x="7020272" y="5805264"/>
            <a:ext cx="0" cy="5844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7224246" y="60840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</a:t>
            </a:r>
            <a:endParaRPr kumimoji="1" lang="ja-JP" altLang="en-US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864206" y="55079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</a:t>
            </a:r>
            <a:endParaRPr kumimoji="1" lang="ja-JP" altLang="en-US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直線コネクタ 75"/>
          <p:cNvCxnSpPr/>
          <p:nvPr/>
        </p:nvCxnSpPr>
        <p:spPr>
          <a:xfrm>
            <a:off x="0" y="561381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084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3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6334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en-US" altLang="ja-JP" sz="3200" dirty="0" smtClean="0"/>
              <a:t>Spin-APRES measurement @</a:t>
            </a:r>
            <a:r>
              <a:rPr kumimoji="1" lang="en-US" altLang="ja-JP" sz="3200" dirty="0" err="1" smtClean="0"/>
              <a:t>HiSOR</a:t>
            </a:r>
            <a:r>
              <a:rPr kumimoji="1" lang="en-US" altLang="ja-JP" sz="3200" dirty="0" smtClean="0"/>
              <a:t> BL-9B ESPRESSO machine</a:t>
            </a:r>
            <a:endParaRPr kumimoji="1" lang="ja-JP" altLang="en-US" sz="3200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5516985" y="1614399"/>
            <a:ext cx="3169815" cy="3039101"/>
            <a:chOff x="5974185" y="1524000"/>
            <a:chExt cx="3169815" cy="3039101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4185" y="1524000"/>
              <a:ext cx="3169815" cy="3039101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5974185" y="1597228"/>
              <a:ext cx="644513" cy="438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931333" y="1814553"/>
            <a:ext cx="3979333" cy="163121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Sample is cleaved in situ at R. T.</a:t>
            </a:r>
          </a:p>
          <a:p>
            <a:r>
              <a:rPr lang="en-US" altLang="ja-JP" sz="200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ja-JP" sz="2000" i="1" dirty="0" err="1" smtClean="0">
                <a:latin typeface="Symbol" pitchFamily="18" charset="2"/>
                <a:cs typeface="Arial" pitchFamily="34" charset="0"/>
              </a:rPr>
              <a:t>n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= 20 eV (p-polarized light)</a:t>
            </a:r>
          </a:p>
          <a:p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T 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= 20 K</a:t>
            </a:r>
          </a:p>
          <a:p>
            <a:r>
              <a:rPr lang="en-US" altLang="ja-JP" sz="2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: </a:t>
            </a:r>
            <a:r>
              <a:rPr lang="en-US" altLang="ja-JP" sz="2000" dirty="0" smtClean="0"/>
              <a:t>20-25 meV</a:t>
            </a:r>
          </a:p>
          <a:p>
            <a:r>
              <a:rPr lang="en-US" altLang="ja-JP" sz="2000" dirty="0" err="1" smtClean="0">
                <a:latin typeface="Symbol" charset="2"/>
                <a:cs typeface="Symbol" charset="2"/>
              </a:rPr>
              <a:t>Dq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/>
              <a:t>: </a:t>
            </a:r>
            <a:r>
              <a:rPr lang="en-US" altLang="ja-JP" sz="2000" dirty="0" smtClean="0"/>
              <a:t>±0.75 </a:t>
            </a:r>
            <a:r>
              <a:rPr lang="en-US" altLang="ja-JP" sz="2000" dirty="0" err="1" smtClean="0"/>
              <a:t>deg</a:t>
            </a:r>
            <a:endParaRPr lang="en-US" altLang="ja-JP" sz="20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3725571"/>
            <a:ext cx="4233333" cy="167506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41867" y="5519162"/>
            <a:ext cx="201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Spin component projected on the crystal axes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96185" y="5536095"/>
            <a:ext cx="201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Spin component observed by spin detector</a:t>
            </a:r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 flipH="1" flipV="1">
            <a:off x="1151466" y="5296135"/>
            <a:ext cx="101600" cy="290759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 flipV="1">
            <a:off x="4555066" y="5296135"/>
            <a:ext cx="101600" cy="290759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0" y="128938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3275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188200"/>
            <a:ext cx="24765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276822"/>
            <a:ext cx="2166938" cy="394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392136"/>
            <a:ext cx="2418712" cy="244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3" name="直線コネクタ 82"/>
          <p:cNvCxnSpPr/>
          <p:nvPr/>
        </p:nvCxnSpPr>
        <p:spPr>
          <a:xfrm>
            <a:off x="4288244" y="917101"/>
            <a:ext cx="0" cy="36004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0" y="217900"/>
            <a:ext cx="9144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defTabSz="914400">
              <a:spcBef>
                <a:spcPct val="0"/>
              </a:spcBef>
              <a:buNone/>
              <a:defRPr sz="3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i="1" dirty="0"/>
              <a:t>3R</a:t>
            </a:r>
            <a:r>
              <a:rPr lang="en-US" altLang="ja-JP" dirty="0"/>
              <a:t>-MoS</a:t>
            </a:r>
            <a:r>
              <a:rPr lang="en-US" altLang="ja-JP" baseline="-25000" dirty="0"/>
              <a:t>2</a:t>
            </a:r>
            <a:r>
              <a:rPr lang="en-US" altLang="ja-JP" dirty="0"/>
              <a:t>; Spin-splitting at K-point </a:t>
            </a:r>
            <a:endParaRPr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179512" y="798543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Contour of valence band top </a:t>
            </a:r>
          </a:p>
        </p:txBody>
      </p:sp>
      <p:cxnSp>
        <p:nvCxnSpPr>
          <p:cNvPr id="61" name="直線コネクタ 60"/>
          <p:cNvCxnSpPr/>
          <p:nvPr/>
        </p:nvCxnSpPr>
        <p:spPr>
          <a:xfrm>
            <a:off x="179512" y="1188200"/>
            <a:ext cx="3888432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グループ化 64"/>
          <p:cNvGrpSpPr/>
          <p:nvPr/>
        </p:nvGrpSpPr>
        <p:grpSpPr>
          <a:xfrm>
            <a:off x="323528" y="1188200"/>
            <a:ext cx="3381780" cy="3247108"/>
            <a:chOff x="323528" y="1196751"/>
            <a:chExt cx="3381780" cy="324710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1196751"/>
              <a:ext cx="3381780" cy="324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3" name="正方形/長方形 72"/>
            <p:cNvSpPr/>
            <p:nvPr/>
          </p:nvSpPr>
          <p:spPr>
            <a:xfrm>
              <a:off x="1115616" y="3212976"/>
              <a:ext cx="10246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i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altLang="ja-JP" sz="1600" b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altLang="ja-JP" sz="1600" b="1" i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altLang="ja-JP" sz="1600" b="1" baseline="-25000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F</a:t>
              </a:r>
              <a:endParaRPr lang="en-US" altLang="ja-JP" sz="1600" b="1" dirty="0" smtClean="0">
                <a:solidFill>
                  <a:srgbClr val="F4640C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ja-JP" sz="1600" b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= -2.3 </a:t>
              </a:r>
              <a:r>
                <a:rPr lang="en-US" altLang="ja-JP" sz="1600" b="1" dirty="0" err="1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eV</a:t>
              </a:r>
              <a:endParaRPr lang="ja-JP" altLang="en-US" sz="1600" b="1" dirty="0">
                <a:solidFill>
                  <a:srgbClr val="F4640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4262154" y="798543"/>
            <a:ext cx="4990366" cy="461665"/>
            <a:chOff x="4262154" y="663079"/>
            <a:chExt cx="4990366" cy="461665"/>
          </a:xfrm>
        </p:grpSpPr>
        <p:sp>
          <p:nvSpPr>
            <p:cNvPr id="78" name="正方形/長方形 77"/>
            <p:cNvSpPr/>
            <p:nvPr/>
          </p:nvSpPr>
          <p:spPr>
            <a:xfrm>
              <a:off x="4262154" y="663079"/>
              <a:ext cx="49903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SARPES spectra/spin-polarizations</a:t>
              </a:r>
            </a:p>
          </p:txBody>
        </p:sp>
        <p:cxnSp>
          <p:nvCxnSpPr>
            <p:cNvPr id="81" name="直線コネクタ 80"/>
            <p:cNvCxnSpPr/>
            <p:nvPr/>
          </p:nvCxnSpPr>
          <p:spPr>
            <a:xfrm flipV="1">
              <a:off x="4427984" y="1043709"/>
              <a:ext cx="4688307" cy="9027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テキスト ボックス 93"/>
          <p:cNvSpPr txBox="1"/>
          <p:nvPr/>
        </p:nvSpPr>
        <p:spPr>
          <a:xfrm>
            <a:off x="4427984" y="5220648"/>
            <a:ext cx="4536504" cy="120032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Spin-</a:t>
            </a:r>
            <a:r>
              <a:rPr lang="en-US" altLang="ja-JP" sz="2400" dirty="0" err="1" smtClean="0">
                <a:latin typeface="Arial" pitchFamily="34" charset="0"/>
                <a:cs typeface="Arial" pitchFamily="34" charset="0"/>
              </a:rPr>
              <a:t>splittings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 at BZ corners</a:t>
            </a:r>
          </a:p>
          <a:p>
            <a:endParaRPr lang="en-US" altLang="ja-JP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ja-JP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>
            <a:off x="2920092" y="2882526"/>
            <a:ext cx="541646" cy="331753"/>
          </a:xfrm>
          <a:prstGeom prst="line">
            <a:avLst/>
          </a:prstGeom>
          <a:ln w="76200">
            <a:solidFill>
              <a:srgbClr val="FF1D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1552237" y="5638080"/>
            <a:ext cx="1435587" cy="6235"/>
          </a:xfrm>
          <a:prstGeom prst="line">
            <a:avLst/>
          </a:prstGeom>
          <a:ln w="76200">
            <a:solidFill>
              <a:srgbClr val="FF1D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H="1">
            <a:off x="1547664" y="2882526"/>
            <a:ext cx="1372428" cy="2761789"/>
          </a:xfrm>
          <a:prstGeom prst="line">
            <a:avLst/>
          </a:prstGeom>
          <a:ln w="28575">
            <a:solidFill>
              <a:srgbClr val="FF1D1D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H="1">
            <a:off x="2987824" y="3214279"/>
            <a:ext cx="473914" cy="2430036"/>
          </a:xfrm>
          <a:prstGeom prst="line">
            <a:avLst/>
          </a:prstGeom>
          <a:ln w="28575">
            <a:solidFill>
              <a:srgbClr val="FF1D1D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>
            <a:off x="2271280" y="4564195"/>
            <a:ext cx="0" cy="1656184"/>
          </a:xfrm>
          <a:prstGeom prst="line">
            <a:avLst/>
          </a:prstGeom>
          <a:ln w="762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2239392" y="4720164"/>
            <a:ext cx="1101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グループ化 54"/>
          <p:cNvGrpSpPr/>
          <p:nvPr/>
        </p:nvGrpSpPr>
        <p:grpSpPr>
          <a:xfrm>
            <a:off x="-4421271" y="1482870"/>
            <a:ext cx="2400300" cy="3672408"/>
            <a:chOff x="6636196" y="1268760"/>
            <a:chExt cx="2400300" cy="3672408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6732240" y="1929026"/>
              <a:ext cx="2304256" cy="400110"/>
            </a:xfrm>
            <a:prstGeom prst="rect">
              <a:avLst/>
            </a:prstGeom>
            <a:noFill/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err="1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C</a:t>
              </a:r>
              <a:r>
                <a:rPr kumimoji="1" lang="en-US" altLang="ja-JP" sz="2000" dirty="0" err="1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entrosymmetric</a:t>
              </a:r>
              <a:endParaRPr kumimoji="1" lang="ja-JP" altLang="en-US" sz="2000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5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36196" y="2559918"/>
              <a:ext cx="240030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" name="正方形/長方形 45"/>
            <p:cNvSpPr/>
            <p:nvPr/>
          </p:nvSpPr>
          <p:spPr>
            <a:xfrm>
              <a:off x="6732240" y="1412776"/>
              <a:ext cx="2290617" cy="339027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6732240" y="1268760"/>
              <a:ext cx="2304256" cy="707886"/>
            </a:xfrm>
            <a:prstGeom prst="rect">
              <a:avLst/>
            </a:prstGeom>
            <a:solidFill>
              <a:srgbClr val="2EA20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2H</a:t>
              </a: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-MX</a:t>
              </a:r>
              <a:r>
                <a:rPr kumimoji="1" lang="en-US" altLang="ja-JP" sz="20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altLang="ja-JP" sz="2000" baseline="-250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P6</a:t>
              </a:r>
              <a:r>
                <a:rPr lang="en-US" altLang="ja-JP" sz="2000" i="1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ja-JP" altLang="en-US" sz="2000" i="1" baseline="-25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i="1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altLang="ja-JP" sz="2000" i="1" dirty="0" err="1" smtClean="0">
                  <a:latin typeface="Arial" pitchFamily="34" charset="0"/>
                  <a:cs typeface="Arial" pitchFamily="34" charset="0"/>
                </a:rPr>
                <a:t>mmc</a:t>
              </a:r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sz="2000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452320" y="226758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b="1" i="1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i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altLang="ja-JP" i="1" dirty="0" smtClean="0">
                  <a:latin typeface="Arial" pitchFamily="34" charset="0"/>
                  <a:cs typeface="Arial" pitchFamily="34" charset="0"/>
                </a:rPr>
                <a:t>,</a:t>
              </a:r>
              <a:r>
                <a:rPr lang="en-US" altLang="ja-JP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b="1" i="1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i="1" baseline="-25000" dirty="0" err="1" smtClean="0">
                  <a:latin typeface="Arial" pitchFamily="34" charset="0"/>
                  <a:cs typeface="Arial" pitchFamily="34" charset="0"/>
                </a:rPr>
                <a:t>z</a:t>
              </a:r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4427984" y="5907012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Spin-polarization;</a:t>
            </a:r>
            <a:r>
              <a:rPr lang="en-US" altLang="ja-JP" sz="2400" i="1" dirty="0" smtClean="0">
                <a:latin typeface="Arial" pitchFamily="34" charset="0"/>
                <a:cs typeface="Arial" pitchFamily="34" charset="0"/>
              </a:rPr>
              <a:t> |</a:t>
            </a:r>
            <a:r>
              <a:rPr lang="en-US" altLang="ja-JP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altLang="ja-JP" sz="2400" i="1" baseline="-25000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altLang="ja-JP" sz="2400" i="1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~1</a:t>
            </a:r>
            <a:endParaRPr kumimoji="1" lang="ja-JP" altLang="en-US" sz="24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 flipV="1">
            <a:off x="2339752" y="3924504"/>
            <a:ext cx="2520280" cy="1296144"/>
          </a:xfrm>
          <a:prstGeom prst="straightConnector1">
            <a:avLst/>
          </a:prstGeom>
          <a:ln w="76200">
            <a:solidFill>
              <a:srgbClr val="FF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0" y="8326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0527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グループ化 46"/>
          <p:cNvGrpSpPr>
            <a:grpSpLocks noChangeAspect="1"/>
          </p:cNvGrpSpPr>
          <p:nvPr/>
        </p:nvGrpSpPr>
        <p:grpSpPr>
          <a:xfrm>
            <a:off x="2195736" y="1429709"/>
            <a:ext cx="5870756" cy="3505183"/>
            <a:chOff x="2267744" y="1196752"/>
            <a:chExt cx="6523062" cy="3894648"/>
          </a:xfrm>
        </p:grpSpPr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1196752"/>
              <a:ext cx="3714750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1196752"/>
              <a:ext cx="3846589" cy="389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0" name="直線コネクタ 39"/>
            <p:cNvCxnSpPr/>
            <p:nvPr/>
          </p:nvCxnSpPr>
          <p:spPr>
            <a:xfrm>
              <a:off x="4487113" y="1464255"/>
              <a:ext cx="22890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7179568" y="1468925"/>
              <a:ext cx="22890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0" y="287861"/>
            <a:ext cx="9144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ja-JP"/>
            </a:defPPr>
            <a:lvl1pPr defTabSz="914400">
              <a:spcBef>
                <a:spcPct val="0"/>
              </a:spcBef>
              <a:buNone/>
              <a:defRPr sz="3200" i="1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3R</a:t>
            </a:r>
            <a:r>
              <a:rPr lang="en-US" altLang="ja-JP" i="0" dirty="0"/>
              <a:t>-MoS</a:t>
            </a:r>
            <a:r>
              <a:rPr lang="en-US" altLang="ja-JP" i="0" baseline="-25000" dirty="0"/>
              <a:t>2</a:t>
            </a:r>
            <a:r>
              <a:rPr lang="en-US" altLang="ja-JP" i="0" dirty="0"/>
              <a:t>; Spin-splitting at K-point </a:t>
            </a:r>
            <a:endParaRPr lang="ja-JP" altLang="en-US" i="0" dirty="0"/>
          </a:p>
        </p:txBody>
      </p:sp>
      <p:grpSp>
        <p:nvGrpSpPr>
          <p:cNvPr id="3" name="グループ化 103"/>
          <p:cNvGrpSpPr/>
          <p:nvPr/>
        </p:nvGrpSpPr>
        <p:grpSpPr>
          <a:xfrm>
            <a:off x="1259632" y="997634"/>
            <a:ext cx="4990366" cy="461665"/>
            <a:chOff x="4262154" y="663079"/>
            <a:chExt cx="4990366" cy="461665"/>
          </a:xfrm>
        </p:grpSpPr>
        <p:sp>
          <p:nvSpPr>
            <p:cNvPr id="78" name="正方形/長方形 77"/>
            <p:cNvSpPr/>
            <p:nvPr/>
          </p:nvSpPr>
          <p:spPr>
            <a:xfrm>
              <a:off x="4262154" y="663079"/>
              <a:ext cx="49903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ARPES / SARPES image</a:t>
              </a:r>
            </a:p>
          </p:txBody>
        </p:sp>
        <p:cxnSp>
          <p:nvCxnSpPr>
            <p:cNvPr id="81" name="直線コネクタ 80"/>
            <p:cNvCxnSpPr/>
            <p:nvPr/>
          </p:nvCxnSpPr>
          <p:spPr>
            <a:xfrm>
              <a:off x="4982234" y="1095127"/>
              <a:ext cx="347819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584176"/>
            <a:ext cx="207902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角丸四角形 57"/>
          <p:cNvSpPr/>
          <p:nvPr/>
        </p:nvSpPr>
        <p:spPr>
          <a:xfrm>
            <a:off x="323528" y="3717032"/>
            <a:ext cx="1728192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/>
          <p:cNvGrpSpPr/>
          <p:nvPr/>
        </p:nvGrpSpPr>
        <p:grpSpPr>
          <a:xfrm>
            <a:off x="827584" y="5008900"/>
            <a:ext cx="8280920" cy="1766334"/>
            <a:chOff x="827584" y="4975034"/>
            <a:chExt cx="8280920" cy="1766334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5733256"/>
              <a:ext cx="4878710" cy="66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1115616" y="5445224"/>
              <a:ext cx="7020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1ML-MX2  </a:t>
              </a:r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kumimoji="1" lang="ja-JP" altLang="en-US" i="1" dirty="0" smtClean="0">
                  <a:latin typeface="Arial" pitchFamily="34" charset="0"/>
                  <a:cs typeface="Arial" pitchFamily="34" charset="0"/>
                </a:rPr>
                <a:t>・</a:t>
              </a:r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kumimoji="1" lang="ja-JP" altLang="en-US" dirty="0" smtClean="0">
                  <a:latin typeface="Arial" pitchFamily="34" charset="0"/>
                  <a:cs typeface="Arial" pitchFamily="34" charset="0"/>
                </a:rPr>
                <a:t>　</a:t>
              </a:r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effective </a:t>
              </a:r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amiltonian  for VB top around </a:t>
              </a:r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-point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184576" y="6402814"/>
              <a:ext cx="39239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D. Xiao </a:t>
              </a:r>
              <a:r>
                <a:rPr lang="en-US" altLang="ja-JP" sz="1600" i="1" dirty="0" smtClean="0">
                  <a:latin typeface="Arial" pitchFamily="34" charset="0"/>
                  <a:cs typeface="Arial" pitchFamily="34" charset="0"/>
                </a:rPr>
                <a:t>et al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., PRL </a:t>
              </a:r>
              <a:r>
                <a:rPr lang="en-US" altLang="ja-JP" sz="1600" b="1" dirty="0" smtClean="0">
                  <a:latin typeface="Arial" pitchFamily="34" charset="0"/>
                  <a:cs typeface="Arial" pitchFamily="34" charset="0"/>
                </a:rPr>
                <a:t>108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,  196802 (2012).</a:t>
              </a:r>
            </a:p>
          </p:txBody>
        </p:sp>
        <p:grpSp>
          <p:nvGrpSpPr>
            <p:cNvPr id="69" name="グループ化 68"/>
            <p:cNvGrpSpPr/>
            <p:nvPr/>
          </p:nvGrpSpPr>
          <p:grpSpPr>
            <a:xfrm>
              <a:off x="2987824" y="4975034"/>
              <a:ext cx="5616624" cy="461665"/>
              <a:chOff x="2987824" y="5305457"/>
              <a:chExt cx="5616624" cy="461665"/>
            </a:xfrm>
          </p:grpSpPr>
          <p:sp>
            <p:nvSpPr>
              <p:cNvPr id="46" name="テキスト ボックス 45"/>
              <p:cNvSpPr txBox="1"/>
              <p:nvPr/>
            </p:nvSpPr>
            <p:spPr>
              <a:xfrm>
                <a:off x="2987824" y="5305457"/>
                <a:ext cx="5616624" cy="461665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altLang="ja-JP" sz="2400" dirty="0" smtClean="0">
                    <a:latin typeface="Arial" pitchFamily="34" charset="0"/>
                    <a:cs typeface="Arial" pitchFamily="34" charset="0"/>
                  </a:rPr>
                  <a:t>“Zeeman-type” spin-splitting at </a:t>
                </a:r>
                <a:r>
                  <a:rPr lang="en-US" altLang="ja-JP" sz="2400" i="1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altLang="ja-JP" sz="2400" dirty="0" smtClean="0">
                    <a:latin typeface="Arial" pitchFamily="34" charset="0"/>
                    <a:cs typeface="Arial" pitchFamily="34" charset="0"/>
                  </a:rPr>
                  <a:t>-point </a:t>
                </a:r>
              </a:p>
            </p:txBody>
          </p:sp>
          <p:cxnSp>
            <p:nvCxnSpPr>
              <p:cNvPr id="59" name="直線コネクタ 58"/>
              <p:cNvCxnSpPr/>
              <p:nvPr/>
            </p:nvCxnSpPr>
            <p:spPr>
              <a:xfrm>
                <a:off x="7539533" y="5395613"/>
                <a:ext cx="19305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直線コネクタ 67"/>
            <p:cNvCxnSpPr/>
            <p:nvPr/>
          </p:nvCxnSpPr>
          <p:spPr>
            <a:xfrm>
              <a:off x="6956896" y="5517232"/>
              <a:ext cx="14401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6084168" y="5877272"/>
              <a:ext cx="1986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Arial" pitchFamily="34" charset="0"/>
                  <a:cs typeface="Arial" pitchFamily="34" charset="0"/>
                </a:rPr>
                <a:t>Pauli matrix for spin</a:t>
              </a:r>
              <a:endParaRPr kumimoji="1" lang="ja-JP" altLang="en-US" sz="16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7" name="直線矢印コネクタ 66"/>
            <p:cNvCxnSpPr>
              <a:stCxn id="65" idx="1"/>
            </p:cNvCxnSpPr>
            <p:nvPr/>
          </p:nvCxnSpPr>
          <p:spPr>
            <a:xfrm flipH="1">
              <a:off x="5796136" y="6046549"/>
              <a:ext cx="288032" cy="11875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テキスト ボックス 73"/>
            <p:cNvSpPr txBox="1"/>
            <p:nvPr/>
          </p:nvSpPr>
          <p:spPr>
            <a:xfrm>
              <a:off x="3059832" y="6396916"/>
              <a:ext cx="2075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τ </a:t>
              </a:r>
              <a:r>
                <a:rPr lang="en-US" altLang="ja-JP" sz="1600" dirty="0" smtClean="0">
                  <a:latin typeface="Arial" pitchFamily="34" charset="0"/>
                  <a:cs typeface="Arial" pitchFamily="34" charset="0"/>
                </a:rPr>
                <a:t> = ±1: Valley index</a:t>
              </a:r>
              <a:endParaRPr kumimoji="1" lang="ja-JP" altLang="en-US" sz="16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457910" y="5877272"/>
              <a:ext cx="248384" cy="5040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6" name="直線コネクタ 25"/>
          <p:cNvCxnSpPr/>
          <p:nvPr/>
        </p:nvCxnSpPr>
        <p:spPr>
          <a:xfrm>
            <a:off x="0" y="96632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0276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図形グループ 6"/>
          <p:cNvGrpSpPr/>
          <p:nvPr/>
        </p:nvGrpSpPr>
        <p:grpSpPr>
          <a:xfrm>
            <a:off x="4535488" y="866302"/>
            <a:ext cx="3974902" cy="4274914"/>
            <a:chOff x="4535488" y="866302"/>
            <a:chExt cx="3974902" cy="4274914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4535488" y="866302"/>
              <a:ext cx="3974902" cy="4274914"/>
              <a:chOff x="4535488" y="866302"/>
              <a:chExt cx="3974902" cy="4274914"/>
            </a:xfrm>
          </p:grpSpPr>
          <p:pic>
            <p:nvPicPr>
              <p:cNvPr id="9217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35488" y="1340741"/>
                <a:ext cx="3800475" cy="3800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5" name="正方形/長方形 44"/>
              <p:cNvSpPr/>
              <p:nvPr/>
            </p:nvSpPr>
            <p:spPr>
              <a:xfrm>
                <a:off x="4860032" y="866302"/>
                <a:ext cx="36503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 smtClean="0">
                    <a:latin typeface="Arial" pitchFamily="34" charset="0"/>
                    <a:cs typeface="Arial" pitchFamily="34" charset="0"/>
                  </a:rPr>
                  <a:t>SARPES spectra @</a:t>
                </a:r>
                <a:r>
                  <a:rPr lang="en-US" altLang="ja-JP" sz="2400" i="1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altLang="ja-JP" sz="2400" dirty="0" smtClean="0"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altLang="ja-JP" sz="2400" i="1" dirty="0" smtClean="0"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altLang="ja-JP" sz="2400" dirty="0" smtClean="0">
                    <a:latin typeface="Arial" pitchFamily="34" charset="0"/>
                    <a:cs typeface="Arial" pitchFamily="34" charset="0"/>
                  </a:rPr>
                  <a:t>’ </a:t>
                </a:r>
              </a:p>
            </p:txBody>
          </p:sp>
        </p:grpSp>
        <p:cxnSp>
          <p:nvCxnSpPr>
            <p:cNvPr id="51" name="直線コネクタ 50"/>
            <p:cNvCxnSpPr/>
            <p:nvPr/>
          </p:nvCxnSpPr>
          <p:spPr>
            <a:xfrm>
              <a:off x="4860032" y="1298350"/>
              <a:ext cx="3456384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7663494" y="93831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8028384" y="938310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グループ化 8"/>
          <p:cNvGrpSpPr/>
          <p:nvPr/>
        </p:nvGrpSpPr>
        <p:grpSpPr>
          <a:xfrm>
            <a:off x="683568" y="1475465"/>
            <a:ext cx="3381780" cy="3247108"/>
            <a:chOff x="323528" y="1196751"/>
            <a:chExt cx="3381780" cy="324710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1196751"/>
              <a:ext cx="3381780" cy="324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正方形/長方形 10"/>
            <p:cNvSpPr/>
            <p:nvPr/>
          </p:nvSpPr>
          <p:spPr>
            <a:xfrm>
              <a:off x="1115616" y="3212976"/>
              <a:ext cx="10246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i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altLang="ja-JP" sz="1600" b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altLang="ja-JP" sz="1600" b="1" i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altLang="ja-JP" sz="1600" b="1" baseline="-25000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F</a:t>
              </a:r>
              <a:endParaRPr lang="en-US" altLang="ja-JP" sz="1600" b="1" dirty="0" smtClean="0">
                <a:solidFill>
                  <a:srgbClr val="F4640C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altLang="ja-JP" sz="1600" b="1" dirty="0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= -2.3 </a:t>
              </a:r>
              <a:r>
                <a:rPr lang="en-US" altLang="ja-JP" sz="1600" b="1" dirty="0" err="1" smtClean="0">
                  <a:solidFill>
                    <a:srgbClr val="F4640C"/>
                  </a:solidFill>
                  <a:latin typeface="Arial" pitchFamily="34" charset="0"/>
                  <a:cs typeface="Arial" pitchFamily="34" charset="0"/>
                </a:rPr>
                <a:t>eV</a:t>
              </a:r>
              <a:endParaRPr lang="ja-JP" altLang="en-US" sz="1600" b="1" dirty="0">
                <a:solidFill>
                  <a:srgbClr val="F4640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0" y="220129"/>
            <a:ext cx="91440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ja-JP"/>
            </a:defPPr>
            <a:lvl1pPr defTabSz="914400">
              <a:spcBef>
                <a:spcPct val="0"/>
              </a:spcBef>
              <a:buNone/>
              <a:defRPr sz="3200" i="1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3R</a:t>
            </a:r>
            <a:r>
              <a:rPr lang="en-US" altLang="ja-JP" i="0" dirty="0"/>
              <a:t>-MoS</a:t>
            </a:r>
            <a:r>
              <a:rPr lang="en-US" altLang="ja-JP" i="0" baseline="-25000" dirty="0"/>
              <a:t>2</a:t>
            </a:r>
            <a:r>
              <a:rPr lang="en-US" altLang="ja-JP" i="0" dirty="0"/>
              <a:t>; Spin-splitting at K- and K’-point </a:t>
            </a:r>
            <a:endParaRPr lang="ja-JP" altLang="en-US" i="0" dirty="0"/>
          </a:p>
        </p:txBody>
      </p:sp>
      <p:grpSp>
        <p:nvGrpSpPr>
          <p:cNvPr id="58" name="グループ化 57"/>
          <p:cNvGrpSpPr/>
          <p:nvPr/>
        </p:nvGrpSpPr>
        <p:grpSpPr>
          <a:xfrm>
            <a:off x="2953122" y="3748191"/>
            <a:ext cx="1391266" cy="986218"/>
            <a:chOff x="2953122" y="3646593"/>
            <a:chExt cx="1391266" cy="986218"/>
          </a:xfrm>
        </p:grpSpPr>
        <p:sp>
          <p:nvSpPr>
            <p:cNvPr id="4" name="左カーブ矢印 3"/>
            <p:cNvSpPr/>
            <p:nvPr/>
          </p:nvSpPr>
          <p:spPr>
            <a:xfrm rot="3655431">
              <a:off x="3118783" y="3480932"/>
              <a:ext cx="526163" cy="857485"/>
            </a:xfrm>
            <a:prstGeom prst="curvedLeftArrow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095328" y="4263479"/>
              <a:ext cx="1249060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 smtClean="0">
                  <a:solidFill>
                    <a:srgbClr val="FF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kumimoji="1" lang="en-US" altLang="ja-JP" i="1" baseline="-25000" dirty="0" err="1" smtClean="0">
                  <a:solidFill>
                    <a:srgbClr val="FF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z</a:t>
              </a:r>
              <a:r>
                <a:rPr kumimoji="1" lang="en-US" altLang="ja-JP" dirty="0" smtClean="0">
                  <a:solidFill>
                    <a:srgbClr val="FF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flipping</a:t>
              </a:r>
              <a:endParaRPr kumimoji="1" lang="ja-JP" altLang="en-US" dirty="0" smtClean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2879304" y="333790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Arial" pitchFamily="34" charset="0"/>
                <a:cs typeface="Arial" pitchFamily="34" charset="0"/>
              </a:rPr>
              <a:t>M</a:t>
            </a:r>
            <a:endParaRPr kumimoji="1" lang="ja-JP" altLang="en-US" sz="2400" i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3013498" y="3356188"/>
            <a:ext cx="2160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グループ化 30"/>
          <p:cNvGrpSpPr/>
          <p:nvPr/>
        </p:nvGrpSpPr>
        <p:grpSpPr>
          <a:xfrm>
            <a:off x="2771800" y="4941168"/>
            <a:ext cx="3024336" cy="461665"/>
            <a:chOff x="1979712" y="5013176"/>
            <a:chExt cx="3888432" cy="461665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1979712" y="5013176"/>
              <a:ext cx="3888432" cy="461665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en-US" altLang="ja-JP" sz="2400" i="1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sz="2400" i="1" baseline="-25000" dirty="0" err="1" smtClean="0">
                  <a:latin typeface="Arial" pitchFamily="34" charset="0"/>
                  <a:cs typeface="Arial" pitchFamily="34" charset="0"/>
                </a:rPr>
                <a:t>z</a:t>
              </a:r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 flipping; </a:t>
              </a:r>
              <a:r>
                <a:rPr lang="en-US" altLang="ja-JP" sz="24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 ↔ </a:t>
              </a:r>
              <a:r>
                <a:rPr lang="en-US" altLang="ja-JP" sz="2400" i="1" dirty="0" smtClean="0">
                  <a:latin typeface="Arial" pitchFamily="34" charset="0"/>
                  <a:cs typeface="Arial" pitchFamily="34" charset="0"/>
                </a:rPr>
                <a:t>K</a:t>
              </a:r>
              <a:r>
                <a:rPr lang="en-US" altLang="ja-JP" sz="2400" dirty="0" smtClean="0">
                  <a:latin typeface="Arial" pitchFamily="34" charset="0"/>
                  <a:cs typeface="Arial" pitchFamily="34" charset="0"/>
                </a:rPr>
                <a:t>’</a:t>
              </a: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4439749" y="5083332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5326179" y="5085184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左カーブ矢印 38"/>
          <p:cNvSpPr/>
          <p:nvPr/>
        </p:nvSpPr>
        <p:spPr>
          <a:xfrm flipH="1">
            <a:off x="6151002" y="2492869"/>
            <a:ext cx="526163" cy="857485"/>
          </a:xfrm>
          <a:prstGeom prst="curvedLeftArrow">
            <a:avLst>
              <a:gd name="adj1" fmla="val 25000"/>
              <a:gd name="adj2" fmla="val 37024"/>
              <a:gd name="adj3" fmla="val 25000"/>
            </a:avLst>
          </a:prstGeom>
          <a:solidFill>
            <a:srgbClr val="FFFF00"/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733256"/>
            <a:ext cx="4878710" cy="66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テキスト ボックス 31"/>
          <p:cNvSpPr txBox="1"/>
          <p:nvPr/>
        </p:nvSpPr>
        <p:spPr>
          <a:xfrm>
            <a:off x="1115616" y="5445224"/>
            <a:ext cx="70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cf. 1ML-MX2  </a:t>
            </a:r>
            <a:r>
              <a:rPr kumimoji="1" lang="en-US" altLang="ja-JP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kumimoji="1" lang="ja-JP" altLang="en-US" i="1" dirty="0" smtClean="0">
                <a:latin typeface="Arial" pitchFamily="34" charset="0"/>
                <a:cs typeface="Arial" pitchFamily="34" charset="0"/>
              </a:rPr>
              <a:t>・</a:t>
            </a:r>
            <a:r>
              <a:rPr kumimoji="1" lang="en-US" altLang="ja-JP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kumimoji="1" lang="ja-JP" altLang="en-US" dirty="0" smtClean="0">
                <a:latin typeface="Arial" pitchFamily="34" charset="0"/>
                <a:cs typeface="Arial" pitchFamily="34" charset="0"/>
              </a:rPr>
              <a:t>　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effective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H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amiltonian  for VB top around </a:t>
            </a:r>
            <a:r>
              <a:rPr kumimoji="1" lang="en-US" altLang="ja-JP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-point</a:t>
            </a:r>
            <a:endParaRPr kumimoji="1" lang="ja-JP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184576" y="6402814"/>
            <a:ext cx="3923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D. Xiao </a:t>
            </a:r>
            <a:r>
              <a:rPr lang="en-US" altLang="ja-JP" sz="16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., PRL </a:t>
            </a:r>
            <a:r>
              <a:rPr lang="en-US" altLang="ja-JP" sz="1600" b="1" dirty="0" smtClean="0">
                <a:latin typeface="Arial" pitchFamily="34" charset="0"/>
                <a:cs typeface="Arial" pitchFamily="34" charset="0"/>
              </a:rPr>
              <a:t>108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,  196802 (2012).</a:t>
            </a:r>
          </a:p>
        </p:txBody>
      </p:sp>
      <p:cxnSp>
        <p:nvCxnSpPr>
          <p:cNvPr id="47" name="直線コネクタ 46"/>
          <p:cNvCxnSpPr/>
          <p:nvPr/>
        </p:nvCxnSpPr>
        <p:spPr>
          <a:xfrm>
            <a:off x="7236296" y="5517232"/>
            <a:ext cx="1440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084168" y="5877272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itchFamily="34" charset="0"/>
                <a:cs typeface="Arial" pitchFamily="34" charset="0"/>
              </a:rPr>
              <a:t>Pauli matrix for spin</a:t>
            </a:r>
            <a:endParaRPr kumimoji="1" lang="ja-JP" altLang="en-US" sz="16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直線矢印コネクタ 48"/>
          <p:cNvCxnSpPr>
            <a:stCxn id="48" idx="1"/>
          </p:cNvCxnSpPr>
          <p:nvPr/>
        </p:nvCxnSpPr>
        <p:spPr>
          <a:xfrm flipH="1">
            <a:off x="5796136" y="6046549"/>
            <a:ext cx="288032" cy="1187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059832" y="6396916"/>
            <a:ext cx="2075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 = ±1: Valley index</a:t>
            </a:r>
            <a:endParaRPr kumimoji="1" lang="ja-JP" alt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3099816" y="6381328"/>
            <a:ext cx="1976240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/>
          <p:cNvCxnSpPr/>
          <p:nvPr/>
        </p:nvCxnSpPr>
        <p:spPr>
          <a:xfrm flipV="1">
            <a:off x="4572000" y="6165304"/>
            <a:ext cx="7200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630492" y="5520181"/>
            <a:ext cx="8109340" cy="122118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Coupled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degrees of freedom</a:t>
            </a:r>
          </a:p>
          <a:p>
            <a:pPr algn="ctr"/>
            <a:r>
              <a:rPr lang="en-US" altLang="ja-JP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Spin</a:t>
            </a:r>
            <a:r>
              <a:rPr lang="en-US" altLang="ja-JP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altLang="ja-JP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Valley</a:t>
            </a:r>
            <a:r>
              <a:rPr lang="en-US" altLang="ja-JP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en-US" altLang="ja-JP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bulk</a:t>
            </a:r>
            <a:endParaRPr lang="ja-JP" alt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76741" y="866302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  <a:cs typeface="Arial" pitchFamily="34" charset="0"/>
              </a:rPr>
              <a:t>Contour of valence band top </a:t>
            </a:r>
          </a:p>
        </p:txBody>
      </p:sp>
      <p:cxnSp>
        <p:nvCxnSpPr>
          <p:cNvPr id="44" name="直線コネクタ 43"/>
          <p:cNvCxnSpPr/>
          <p:nvPr/>
        </p:nvCxnSpPr>
        <p:spPr>
          <a:xfrm>
            <a:off x="576741" y="1298350"/>
            <a:ext cx="3888432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0" y="8326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4822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to 2</a:t>
            </a:r>
            <a:r>
              <a:rPr kumimoji="1" lang="en-US" altLang="ja-JP" i="1" dirty="0" smtClean="0"/>
              <a:t>H</a:t>
            </a:r>
            <a:r>
              <a:rPr kumimoji="1" lang="en-US" altLang="ja-JP" dirty="0" smtClean="0"/>
              <a:t> system</a:t>
            </a:r>
            <a:endParaRPr kumimoji="1" lang="ja-JP" altLang="en-US" dirty="0"/>
          </a:p>
        </p:txBody>
      </p:sp>
      <p:grpSp>
        <p:nvGrpSpPr>
          <p:cNvPr id="4" name="グループ化 54"/>
          <p:cNvGrpSpPr/>
          <p:nvPr/>
        </p:nvGrpSpPr>
        <p:grpSpPr>
          <a:xfrm>
            <a:off x="241300" y="1746242"/>
            <a:ext cx="3169095" cy="4683548"/>
            <a:chOff x="6636196" y="1393807"/>
            <a:chExt cx="2400300" cy="354736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732240" y="1929026"/>
              <a:ext cx="2304256" cy="400110"/>
            </a:xfrm>
            <a:prstGeom prst="rect">
              <a:avLst/>
            </a:prstGeom>
            <a:noFill/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err="1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C</a:t>
              </a:r>
              <a:r>
                <a:rPr kumimoji="1" lang="en-US" altLang="ja-JP" sz="2000" dirty="0" err="1" smtClean="0">
                  <a:solidFill>
                    <a:srgbClr val="00B05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entrosymmetric</a:t>
              </a:r>
              <a:endParaRPr kumimoji="1" lang="ja-JP" altLang="en-US" sz="2000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36196" y="2559918"/>
              <a:ext cx="240030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正方形/長方形 6"/>
            <p:cNvSpPr/>
            <p:nvPr/>
          </p:nvSpPr>
          <p:spPr>
            <a:xfrm>
              <a:off x="6732240" y="1412776"/>
              <a:ext cx="2290617" cy="339027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732240" y="1393807"/>
              <a:ext cx="2304256" cy="5361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2H</a:t>
              </a:r>
              <a:r>
                <a:rPr kumimoji="1" lang="en-US" altLang="ja-JP" sz="2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-MX</a:t>
              </a:r>
              <a:r>
                <a:rPr kumimoji="1" lang="en-US" altLang="ja-JP" sz="2000" baseline="-25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ja-JP" sz="2000" baseline="-25000" dirty="0" smtClean="0">
                <a:solidFill>
                  <a:srgbClr val="D2533C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altLang="ja-JP" sz="2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sz="2000" i="1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P6</a:t>
              </a:r>
              <a:r>
                <a:rPr lang="en-US" altLang="ja-JP" sz="2000" i="1" baseline="-25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ja-JP" altLang="en-US" sz="2000" i="1" baseline="-25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i="1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altLang="ja-JP" sz="2000" i="1" dirty="0" err="1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mmc</a:t>
              </a:r>
              <a:r>
                <a:rPr lang="en-US" altLang="ja-JP" sz="2000" dirty="0" smtClean="0">
                  <a:solidFill>
                    <a:srgbClr val="D2533C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sz="2000" baseline="-25000" dirty="0" smtClean="0">
                <a:solidFill>
                  <a:srgbClr val="D2533C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452320" y="226758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ja-JP" b="1" i="1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i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altLang="ja-JP" i="1" dirty="0" smtClean="0">
                  <a:latin typeface="Arial" pitchFamily="34" charset="0"/>
                  <a:cs typeface="Arial" pitchFamily="34" charset="0"/>
                </a:rPr>
                <a:t>,</a:t>
              </a:r>
              <a:r>
                <a:rPr lang="en-US" altLang="ja-JP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b="1" i="1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i="1" baseline="-25000" dirty="0" err="1" smtClean="0">
                  <a:latin typeface="Arial" pitchFamily="34" charset="0"/>
                  <a:cs typeface="Arial" pitchFamily="34" charset="0"/>
                </a:rPr>
                <a:t>z</a:t>
              </a:r>
              <a:r>
                <a:rPr lang="en-US" altLang="ja-JP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706" y="2076087"/>
            <a:ext cx="4942494" cy="327232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394200" y="1524000"/>
            <a:ext cx="370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Calculated spin polarization </a:t>
            </a:r>
            <a:r>
              <a:rPr kumimoji="1" lang="en-US" altLang="ja-JP" dirty="0" err="1" smtClean="0"/>
              <a:t>S</a:t>
            </a:r>
            <a:r>
              <a:rPr kumimoji="1" lang="en-US" altLang="ja-JP" baseline="-25000" dirty="0" err="1" smtClean="0"/>
              <a:t>z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13826" y="1856943"/>
            <a:ext cx="11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3R</a:t>
            </a:r>
            <a:r>
              <a:rPr lang="en-US" altLang="ja-JP" dirty="0"/>
              <a:t>-MoS</a:t>
            </a:r>
            <a:r>
              <a:rPr lang="en-US" altLang="ja-JP" baseline="-25000" dirty="0"/>
              <a:t>2 </a:t>
            </a:r>
            <a:r>
              <a:rPr lang="en-US" altLang="ja-JP" dirty="0"/>
              <a:t> 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70700" y="1842874"/>
            <a:ext cx="11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2H</a:t>
            </a:r>
            <a:r>
              <a:rPr lang="en-US" altLang="ja-JP" dirty="0" smtClean="0"/>
              <a:t>-</a:t>
            </a:r>
            <a:r>
              <a:rPr lang="en-US" altLang="ja-JP" dirty="0"/>
              <a:t>MoS</a:t>
            </a:r>
            <a:r>
              <a:rPr lang="en-US" altLang="ja-JP" baseline="-25000" dirty="0"/>
              <a:t>2 </a:t>
            </a:r>
            <a:r>
              <a:rPr lang="en-US" altLang="ja-JP" dirty="0"/>
              <a:t> 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9184" y="5479062"/>
            <a:ext cx="4725716" cy="46166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>
              <a:defRPr sz="2400" i="1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>
              <a:buFont typeface="Wingdings" charset="2"/>
              <a:buChar char="ü"/>
            </a:pPr>
            <a:r>
              <a:rPr lang="en-US" altLang="ja-JP" i="0" dirty="0"/>
              <a:t>Surface contribution; ruled out</a:t>
            </a:r>
            <a:endParaRPr lang="ja-JP" altLang="en-US" i="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1" y="1508894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3337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4665"/>
            <a:ext cx="8229600" cy="990600"/>
          </a:xfrm>
        </p:spPr>
        <p:txBody>
          <a:bodyPr/>
          <a:lstStyle/>
          <a:p>
            <a:r>
              <a:rPr kumimoji="1" lang="en-US" altLang="ja-JP" dirty="0" smtClean="0"/>
              <a:t>Normal </a:t>
            </a:r>
            <a:r>
              <a:rPr kumimoji="1" lang="en-US" altLang="ja-JP" dirty="0" err="1" smtClean="0"/>
              <a:t>Rashba</a:t>
            </a:r>
            <a:r>
              <a:rPr kumimoji="1" lang="en-US" altLang="ja-JP" dirty="0" smtClean="0"/>
              <a:t> in ideal 2DEG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707" y="7226300"/>
            <a:ext cx="5959803" cy="17399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04164"/>
            <a:ext cx="3497596" cy="30352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745" y="3871156"/>
            <a:ext cx="3149588" cy="29868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10062394" y="6661150"/>
            <a:ext cx="2621116" cy="393700"/>
          </a:xfrm>
          <a:prstGeom prst="rect">
            <a:avLst/>
          </a:prstGeom>
        </p:spPr>
      </p:pic>
      <p:grpSp>
        <p:nvGrpSpPr>
          <p:cNvPr id="29" name="図形グループ 28"/>
          <p:cNvGrpSpPr/>
          <p:nvPr/>
        </p:nvGrpSpPr>
        <p:grpSpPr>
          <a:xfrm>
            <a:off x="1032416" y="4273774"/>
            <a:ext cx="699036" cy="345531"/>
            <a:chOff x="512367" y="3656846"/>
            <a:chExt cx="1001765" cy="495169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512367" y="3656846"/>
              <a:ext cx="495169" cy="495169"/>
              <a:chOff x="9601200" y="685800"/>
              <a:chExt cx="473198" cy="473198"/>
            </a:xfrm>
          </p:grpSpPr>
          <p:sp>
            <p:nvSpPr>
              <p:cNvPr id="10" name="円/楕円 9"/>
              <p:cNvSpPr/>
              <p:nvPr/>
            </p:nvSpPr>
            <p:spPr>
              <a:xfrm>
                <a:off x="9601200" y="685800"/>
                <a:ext cx="473198" cy="473198"/>
              </a:xfrm>
              <a:prstGeom prst="ellipse">
                <a:avLst/>
              </a:prstGeom>
              <a:noFill/>
              <a:ln w="28575" cmpd="sng">
                <a:solidFill>
                  <a:srgbClr val="5F4CF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9753600" y="838200"/>
                <a:ext cx="177800" cy="177800"/>
              </a:xfrm>
              <a:prstGeom prst="ellipse">
                <a:avLst/>
              </a:prstGeom>
              <a:solidFill>
                <a:srgbClr val="5F4CFC"/>
              </a:solidFill>
              <a:ln>
                <a:solidFill>
                  <a:srgbClr val="5F4CF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5F4CFC"/>
                  </a:solidFill>
                </a:endParaRPr>
              </a:p>
            </p:txBody>
          </p:sp>
        </p:grpSp>
        <p:grpSp>
          <p:nvGrpSpPr>
            <p:cNvPr id="15" name="図形グループ 14"/>
            <p:cNvGrpSpPr/>
            <p:nvPr/>
          </p:nvGrpSpPr>
          <p:grpSpPr>
            <a:xfrm>
              <a:off x="1010594" y="3656846"/>
              <a:ext cx="503538" cy="495169"/>
              <a:chOff x="-1144369" y="4314702"/>
              <a:chExt cx="481196" cy="473198"/>
            </a:xfrm>
          </p:grpSpPr>
          <p:sp>
            <p:nvSpPr>
              <p:cNvPr id="16" name="円/楕円 15"/>
              <p:cNvSpPr/>
              <p:nvPr/>
            </p:nvSpPr>
            <p:spPr>
              <a:xfrm>
                <a:off x="-1144369" y="4314702"/>
                <a:ext cx="473198" cy="473198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十字形 16"/>
              <p:cNvSpPr/>
              <p:nvPr/>
            </p:nvSpPr>
            <p:spPr>
              <a:xfrm rot="2700000">
                <a:off x="-1131670" y="4319402"/>
                <a:ext cx="468497" cy="468497"/>
              </a:xfrm>
              <a:prstGeom prst="plus">
                <a:avLst>
                  <a:gd name="adj" fmla="val 44485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" name="図形グループ 11"/>
          <p:cNvGrpSpPr/>
          <p:nvPr/>
        </p:nvGrpSpPr>
        <p:grpSpPr>
          <a:xfrm>
            <a:off x="2891011" y="4273773"/>
            <a:ext cx="319571" cy="344705"/>
            <a:chOff x="9601200" y="685800"/>
            <a:chExt cx="473198" cy="473198"/>
          </a:xfrm>
        </p:grpSpPr>
        <p:sp>
          <p:nvSpPr>
            <p:cNvPr id="13" name="円/楕円 12"/>
            <p:cNvSpPr/>
            <p:nvPr/>
          </p:nvSpPr>
          <p:spPr>
            <a:xfrm>
              <a:off x="9601200" y="685800"/>
              <a:ext cx="473198" cy="473198"/>
            </a:xfrm>
            <a:prstGeom prst="ellipse">
              <a:avLst/>
            </a:prstGeom>
            <a:noFill/>
            <a:ln w="28575" cmpd="sng">
              <a:solidFill>
                <a:srgbClr val="5F4C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9753600" y="838200"/>
              <a:ext cx="177800" cy="177800"/>
            </a:xfrm>
            <a:prstGeom prst="ellipse">
              <a:avLst/>
            </a:prstGeom>
            <a:solidFill>
              <a:srgbClr val="5F4CFC"/>
            </a:solidFill>
            <a:ln>
              <a:solidFill>
                <a:srgbClr val="5F4CF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5F4CFC"/>
                </a:solidFill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3297762" y="4289069"/>
            <a:ext cx="319572" cy="329410"/>
            <a:chOff x="-1144369" y="4314702"/>
            <a:chExt cx="481196" cy="473198"/>
          </a:xfrm>
        </p:grpSpPr>
        <p:sp>
          <p:nvSpPr>
            <p:cNvPr id="19" name="円/楕円 18"/>
            <p:cNvSpPr/>
            <p:nvPr/>
          </p:nvSpPr>
          <p:spPr>
            <a:xfrm>
              <a:off x="-1144369" y="4314702"/>
              <a:ext cx="473198" cy="47319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十字形 19"/>
            <p:cNvSpPr/>
            <p:nvPr/>
          </p:nvSpPr>
          <p:spPr>
            <a:xfrm rot="2700000">
              <a:off x="-1131670" y="4319402"/>
              <a:ext cx="468497" cy="468497"/>
            </a:xfrm>
            <a:prstGeom prst="plus">
              <a:avLst>
                <a:gd name="adj" fmla="val 444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69153" y="1075265"/>
            <a:ext cx="6122988" cy="1465959"/>
            <a:chOff x="-2946400" y="-419100"/>
            <a:chExt cx="6122988" cy="1465959"/>
          </a:xfrm>
        </p:grpSpPr>
        <p:graphicFrame>
          <p:nvGraphicFramePr>
            <p:cNvPr id="2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229084"/>
                </p:ext>
              </p:extLst>
            </p:nvPr>
          </p:nvGraphicFramePr>
          <p:xfrm>
            <a:off x="-2946400" y="-419100"/>
            <a:ext cx="6122988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4" name="数式" r:id="rId8" imgW="2971800" imgH="406400" progId="Equation.3">
                    <p:embed/>
                  </p:oleObj>
                </mc:Choice>
                <mc:Fallback>
                  <p:oleObj name="数式" r:id="rId8" imgW="29718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46400" y="-419100"/>
                          <a:ext cx="6122988" cy="836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ight Brace 64"/>
            <p:cNvSpPr/>
            <p:nvPr/>
          </p:nvSpPr>
          <p:spPr>
            <a:xfrm rot="5400000">
              <a:off x="-960486" y="-415896"/>
              <a:ext cx="215904" cy="1976014"/>
            </a:xfrm>
            <a:prstGeom prst="rightBrac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1615146"/>
                </p:ext>
              </p:extLst>
            </p:nvPr>
          </p:nvGraphicFramePr>
          <p:xfrm>
            <a:off x="-1049966" y="716659"/>
            <a:ext cx="2540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15" name="数式" r:id="rId10" imgW="127000" imgH="165100" progId="Equation.3">
                    <p:embed/>
                  </p:oleObj>
                </mc:Choice>
                <mc:Fallback>
                  <p:oleObj name="数式" r:id="rId10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049966" y="716659"/>
                          <a:ext cx="2540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97" y="2548144"/>
            <a:ext cx="5854700" cy="9652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088" y="1665946"/>
            <a:ext cx="2631747" cy="12827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3707" y="1109688"/>
            <a:ext cx="1409478" cy="32379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5185" y="1440547"/>
            <a:ext cx="1548000" cy="4799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0885" y="3301973"/>
            <a:ext cx="2393950" cy="9043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31" name="直線コネクタ 30"/>
          <p:cNvCxnSpPr/>
          <p:nvPr/>
        </p:nvCxnSpPr>
        <p:spPr>
          <a:xfrm>
            <a:off x="0" y="10193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734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/>
          <p:cNvSpPr txBox="1"/>
          <p:nvPr/>
        </p:nvSpPr>
        <p:spPr>
          <a:xfrm>
            <a:off x="85962" y="802680"/>
            <a:ext cx="2708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kumimoji="1" lang="en-US" altLang="ja-JP" sz="32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3R</a:t>
            </a:r>
            <a:r>
              <a:rPr kumimoji="1" lang="en-US" altLang="ja-JP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-MoS</a:t>
            </a:r>
            <a:r>
              <a:rPr kumimoji="1" lang="en-US" altLang="ja-JP" sz="3200" baseline="-25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kumimoji="1" lang="en-US" altLang="ja-JP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kumimoji="1" lang="en-US" altLang="ja-JP" sz="3200" dirty="0" smtClean="0">
                <a:latin typeface="Arial" pitchFamily="34" charset="0"/>
                <a:cs typeface="Arial" pitchFamily="34" charset="0"/>
              </a:rPr>
              <a:t> </a:t>
            </a:r>
            <a:endParaRPr kumimoji="1" lang="ja-JP" alt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6704" y="1450752"/>
            <a:ext cx="61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  Spin-splitting in bulk</a:t>
            </a:r>
          </a:p>
          <a:p>
            <a:pPr marL="457200" indent="-457200">
              <a:buFont typeface="Wingdings" charset="2"/>
              <a:buChar char="ü"/>
            </a:pP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Surface contribution; ruled out  </a:t>
            </a: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3836" y="2893458"/>
            <a:ext cx="1577537" cy="16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正方形/長方形 41"/>
          <p:cNvSpPr/>
          <p:nvPr/>
        </p:nvSpPr>
        <p:spPr>
          <a:xfrm>
            <a:off x="67127" y="2169667"/>
            <a:ext cx="6834325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  Spin-valley coupling;</a:t>
            </a:r>
            <a:r>
              <a:rPr lang="en-US" altLang="ja-JP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altLang="ja-JP" sz="2800" i="1" baseline="-25000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~±1 @</a:t>
            </a:r>
            <a:r>
              <a:rPr lang="en-US" altLang="ja-JP" sz="28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28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altLang="ja-JP" sz="2800" dirty="0" smtClean="0">
                <a:latin typeface="Arial" pitchFamily="34" charset="0"/>
                <a:cs typeface="Arial" pitchFamily="34" charset="0"/>
              </a:rPr>
              <a:t>’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5421119" y="2423791"/>
            <a:ext cx="2278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5866683" y="2420560"/>
            <a:ext cx="240304" cy="323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3841432" y="2947051"/>
            <a:ext cx="124216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Arial" pitchFamily="34" charset="0"/>
                <a:cs typeface="Arial" pitchFamily="34" charset="0"/>
              </a:rPr>
              <a:t>3R</a:t>
            </a:r>
            <a:r>
              <a:rPr kumimoji="1" lang="en-US" altLang="ja-JP" sz="2000" dirty="0" smtClean="0">
                <a:latin typeface="Arial" pitchFamily="34" charset="0"/>
                <a:cs typeface="Arial" pitchFamily="34" charset="0"/>
              </a:rPr>
              <a:t>-MoS</a:t>
            </a:r>
            <a:r>
              <a:rPr kumimoji="1" lang="en-US" altLang="ja-JP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ja-JP" sz="2000" i="1" dirty="0" smtClean="0">
                <a:latin typeface="Arial" pitchFamily="34" charset="0"/>
                <a:cs typeface="Arial" pitchFamily="34" charset="0"/>
              </a:rPr>
              <a:t>R3m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sz="20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左右矢印 53"/>
          <p:cNvSpPr/>
          <p:nvPr/>
        </p:nvSpPr>
        <p:spPr>
          <a:xfrm>
            <a:off x="2843808" y="3140968"/>
            <a:ext cx="683432" cy="313298"/>
          </a:xfrm>
          <a:prstGeom prst="leftRightArrow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0" name="グループ化 59"/>
          <p:cNvGrpSpPr/>
          <p:nvPr/>
        </p:nvGrpSpPr>
        <p:grpSpPr>
          <a:xfrm>
            <a:off x="1115616" y="2947051"/>
            <a:ext cx="1518739" cy="769981"/>
            <a:chOff x="1170621" y="3669027"/>
            <a:chExt cx="1518739" cy="769981"/>
          </a:xfrm>
        </p:grpSpPr>
        <p:sp>
          <p:nvSpPr>
            <p:cNvPr id="52" name="テキスト ボックス 51"/>
            <p:cNvSpPr txBox="1"/>
            <p:nvPr/>
          </p:nvSpPr>
          <p:spPr>
            <a:xfrm>
              <a:off x="1170621" y="3669027"/>
              <a:ext cx="1518739" cy="769981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latin typeface="Arial" pitchFamily="34" charset="0"/>
                  <a:cs typeface="Arial" pitchFamily="34" charset="0"/>
                </a:rPr>
                <a:t>1ML</a:t>
              </a: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 MoS</a:t>
              </a:r>
              <a:r>
                <a:rPr kumimoji="1" lang="en-US" altLang="ja-JP" sz="2000" baseline="-25000" dirty="0" smtClean="0">
                  <a:latin typeface="Arial" pitchFamily="34" charset="0"/>
                  <a:cs typeface="Arial" pitchFamily="34" charset="0"/>
                </a:rPr>
                <a:t>2 </a:t>
              </a:r>
            </a:p>
            <a:p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kumimoji="1" lang="en-US" altLang="ja-JP" sz="2000" i="1" dirty="0" smtClean="0">
                  <a:latin typeface="Arial" pitchFamily="34" charset="0"/>
                  <a:cs typeface="Arial" pitchFamily="34" charset="0"/>
                </a:rPr>
                <a:t>P6m2</a:t>
              </a:r>
              <a:r>
                <a:rPr kumimoji="1" lang="en-US" altLang="ja-JP" sz="2000" dirty="0" smtClean="0">
                  <a:latin typeface="Arial" pitchFamily="34" charset="0"/>
                  <a:cs typeface="Arial" pitchFamily="34" charset="0"/>
                </a:rPr>
                <a:t>)</a:t>
              </a:r>
              <a:endParaRPr kumimoji="1" lang="ja-JP" altLang="en-US" sz="20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>
            <a:xfrm>
              <a:off x="1539078" y="4027714"/>
              <a:ext cx="14401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467" y="2879390"/>
            <a:ext cx="1668583" cy="16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テキスト ボックス 31"/>
          <p:cNvSpPr txBox="1"/>
          <p:nvPr/>
        </p:nvSpPr>
        <p:spPr>
          <a:xfrm>
            <a:off x="393700" y="241300"/>
            <a:ext cx="256207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ja-JP"/>
            </a:defPPr>
            <a:lvl1pPr defTabSz="914400">
              <a:spcBef>
                <a:spcPct val="0"/>
              </a:spcBef>
              <a:buNone/>
              <a:defRPr sz="3200" i="1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i="0" dirty="0"/>
              <a:t>Summary</a:t>
            </a:r>
            <a:endParaRPr lang="ja-JP" altLang="en-US" i="0" dirty="0"/>
          </a:p>
        </p:txBody>
      </p:sp>
      <p:pic>
        <p:nvPicPr>
          <p:cNvPr id="36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956" y="1398956"/>
            <a:ext cx="1544086" cy="157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テキスト ボックス 36"/>
          <p:cNvSpPr txBox="1"/>
          <p:nvPr/>
        </p:nvSpPr>
        <p:spPr>
          <a:xfrm>
            <a:off x="6559450" y="926666"/>
            <a:ext cx="1075555" cy="523220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etal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itchFamily="34" charset="0"/>
                <a:cs typeface="Arial" pitchFamily="34" charset="0"/>
              </a:rPr>
              <a:t>3R-MoS</a:t>
            </a:r>
            <a:r>
              <a:rPr kumimoji="1" lang="en-US" altLang="ja-JP" sz="1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ja-JP" sz="1400" i="1" dirty="0" smtClean="0">
                <a:latin typeface="Arial" pitchFamily="34" charset="0"/>
                <a:cs typeface="Arial" pitchFamily="34" charset="0"/>
              </a:rPr>
              <a:t>R3m</a:t>
            </a:r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sz="14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995046" y="926666"/>
            <a:ext cx="1080120" cy="523220"/>
          </a:xfrm>
          <a:prstGeom prst="rect">
            <a:avLst/>
          </a:prstGeom>
          <a:solidFill>
            <a:srgbClr val="2EA20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metal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2H</a:t>
            </a:r>
            <a:r>
              <a:rPr kumimoji="1" lang="en-US" altLang="ja-JP" sz="1400" dirty="0" smtClean="0">
                <a:latin typeface="Arial" pitchFamily="34" charset="0"/>
                <a:cs typeface="Arial" pitchFamily="34" charset="0"/>
              </a:rPr>
              <a:t>-M</a:t>
            </a:r>
            <a:r>
              <a:rPr kumimoji="1" lang="en-US" altLang="ja-JP" sz="14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kumimoji="1" lang="en-US" altLang="ja-JP" sz="1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altLang="ja-JP" sz="1400" baseline="-25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ja-JP" sz="1400" i="1" dirty="0" smtClean="0">
                <a:latin typeface="Arial" pitchFamily="34" charset="0"/>
                <a:cs typeface="Arial" pitchFamily="34" charset="0"/>
              </a:rPr>
              <a:t>P6</a:t>
            </a:r>
            <a:r>
              <a:rPr lang="en-US" altLang="ja-JP" sz="1400" i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ja-JP" altLang="en-US" sz="1400" i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1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altLang="ja-JP" sz="1400" i="1" dirty="0" err="1" smtClean="0">
                <a:latin typeface="Arial" pitchFamily="34" charset="0"/>
                <a:cs typeface="Arial" pitchFamily="34" charset="0"/>
              </a:rPr>
              <a:t>mmc</a:t>
            </a:r>
            <a:r>
              <a:rPr lang="en-US" altLang="ja-JP" sz="1400" dirty="0" smtClean="0">
                <a:latin typeface="Arial" pitchFamily="34" charset="0"/>
                <a:cs typeface="Arial" pitchFamily="34" charset="0"/>
              </a:rPr>
              <a:t>)</a:t>
            </a:r>
            <a:endParaRPr kumimoji="1" lang="ja-JP" altLang="en-US" sz="1400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867" y="1323154"/>
            <a:ext cx="1606803" cy="160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9" name="グループ化 88"/>
          <p:cNvGrpSpPr/>
          <p:nvPr/>
        </p:nvGrpSpPr>
        <p:grpSpPr>
          <a:xfrm>
            <a:off x="1403648" y="4005064"/>
            <a:ext cx="5832648" cy="1825414"/>
            <a:chOff x="1403648" y="4725144"/>
            <a:chExt cx="5832648" cy="1825414"/>
          </a:xfrm>
        </p:grpSpPr>
        <p:grpSp>
          <p:nvGrpSpPr>
            <p:cNvPr id="46" name="グループ化 49"/>
            <p:cNvGrpSpPr/>
            <p:nvPr/>
          </p:nvGrpSpPr>
          <p:grpSpPr>
            <a:xfrm>
              <a:off x="4035896" y="4893208"/>
              <a:ext cx="3200400" cy="1657350"/>
              <a:chOff x="1977008" y="1959903"/>
              <a:chExt cx="2667000" cy="1381125"/>
            </a:xfrm>
          </p:grpSpPr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77008" y="1959903"/>
                <a:ext cx="2667000" cy="1381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816" y="2199930"/>
                <a:ext cx="792088" cy="64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4" name="グループ化 71"/>
            <p:cNvGrpSpPr/>
            <p:nvPr/>
          </p:nvGrpSpPr>
          <p:grpSpPr>
            <a:xfrm>
              <a:off x="1907704" y="4797152"/>
              <a:ext cx="1696144" cy="1751074"/>
              <a:chOff x="4748064" y="1232905"/>
              <a:chExt cx="1696144" cy="1751074"/>
            </a:xfrm>
          </p:grpSpPr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8064" y="1287835"/>
                <a:ext cx="1696144" cy="169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6" name="上矢印 65"/>
              <p:cNvSpPr/>
              <p:nvPr/>
            </p:nvSpPr>
            <p:spPr>
              <a:xfrm flipV="1">
                <a:off x="5508104" y="1930103"/>
                <a:ext cx="288032" cy="504056"/>
              </a:xfrm>
              <a:prstGeom prst="upArrow">
                <a:avLst>
                  <a:gd name="adj1" fmla="val 37906"/>
                  <a:gd name="adj2" fmla="val 101399"/>
                </a:avLst>
              </a:prstGeom>
              <a:solidFill>
                <a:srgbClr val="0000FF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上矢印 66"/>
              <p:cNvSpPr/>
              <p:nvPr/>
            </p:nvSpPr>
            <p:spPr>
              <a:xfrm>
                <a:off x="5508104" y="1232905"/>
                <a:ext cx="288032" cy="504056"/>
              </a:xfrm>
              <a:prstGeom prst="upArrow">
                <a:avLst>
                  <a:gd name="adj1" fmla="val 37906"/>
                  <a:gd name="adj2" fmla="val 101399"/>
                </a:avLst>
              </a:prstGeom>
              <a:solidFill>
                <a:srgbClr val="FF000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8" name="正方形/長方形 67"/>
            <p:cNvSpPr/>
            <p:nvPr/>
          </p:nvSpPr>
          <p:spPr>
            <a:xfrm>
              <a:off x="3963888" y="5612122"/>
              <a:ext cx="720080" cy="72008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475656" y="4725145"/>
              <a:ext cx="2272208" cy="175107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4" name="直線コネクタ 73"/>
            <p:cNvCxnSpPr/>
            <p:nvPr/>
          </p:nvCxnSpPr>
          <p:spPr>
            <a:xfrm>
              <a:off x="3747864" y="4725144"/>
              <a:ext cx="936104" cy="1008112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V="1">
              <a:off x="3779912" y="6332202"/>
              <a:ext cx="864096" cy="144016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/>
            <p:cNvSpPr txBox="1"/>
            <p:nvPr/>
          </p:nvSpPr>
          <p:spPr>
            <a:xfrm>
              <a:off x="3851920" y="5253248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 smtClean="0">
                  <a:latin typeface="Arial" pitchFamily="34" charset="0"/>
                  <a:cs typeface="Arial" pitchFamily="34" charset="0"/>
                </a:rPr>
                <a:t>K</a:t>
              </a:r>
              <a:endParaRPr kumimoji="1" lang="ja-JP" altLang="en-US" sz="2000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4305454" y="4821200"/>
              <a:ext cx="4138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 smtClean="0">
                  <a:latin typeface="Arial" pitchFamily="34" charset="0"/>
                  <a:cs typeface="Arial" pitchFamily="34" charset="0"/>
                </a:rPr>
                <a:t>K’</a:t>
              </a:r>
              <a:endParaRPr kumimoji="1" lang="ja-JP" altLang="en-US" sz="2000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2" name="直線コネクタ 81"/>
            <p:cNvCxnSpPr/>
            <p:nvPr/>
          </p:nvCxnSpPr>
          <p:spPr>
            <a:xfrm>
              <a:off x="4380362" y="4861270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>
              <a:off x="3923928" y="5325256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テキスト ボックス 83"/>
            <p:cNvSpPr txBox="1"/>
            <p:nvPr/>
          </p:nvSpPr>
          <p:spPr>
            <a:xfrm>
              <a:off x="5241558" y="4965216"/>
              <a:ext cx="338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latin typeface="Symbol" pitchFamily="18" charset="2"/>
                  <a:cs typeface="Arial" pitchFamily="34" charset="0"/>
                </a:rPr>
                <a:t>G</a:t>
              </a:r>
              <a:endParaRPr kumimoji="1" lang="ja-JP" altLang="en-US" sz="2000" dirty="0" smtClean="0">
                <a:latin typeface="Symbol" pitchFamily="18" charset="2"/>
                <a:cs typeface="Arial" pitchFamily="34" charset="0"/>
              </a:endParaRPr>
            </a:p>
          </p:txBody>
        </p:sp>
        <p:cxnSp>
          <p:nvCxnSpPr>
            <p:cNvPr id="85" name="直線コネクタ 84"/>
            <p:cNvCxnSpPr/>
            <p:nvPr/>
          </p:nvCxnSpPr>
          <p:spPr>
            <a:xfrm>
              <a:off x="5333311" y="5032221"/>
              <a:ext cx="1440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 flipV="1">
              <a:off x="1691680" y="5085184"/>
              <a:ext cx="0" cy="1296144"/>
            </a:xfrm>
            <a:prstGeom prst="straightConnector1">
              <a:avLst/>
            </a:prstGeom>
            <a:ln w="38100"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テキスト ボックス 87"/>
            <p:cNvSpPr txBox="1"/>
            <p:nvPr/>
          </p:nvSpPr>
          <p:spPr>
            <a:xfrm>
              <a:off x="1403648" y="485986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latin typeface="Arial" pitchFamily="34" charset="0"/>
                  <a:cs typeface="Arial" pitchFamily="34" charset="0"/>
                </a:rPr>
                <a:t>E</a:t>
              </a:r>
              <a:endParaRPr kumimoji="1" lang="ja-JP" altLang="en-US" i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1" name="角丸四角形 90"/>
          <p:cNvSpPr/>
          <p:nvPr/>
        </p:nvSpPr>
        <p:spPr>
          <a:xfrm>
            <a:off x="474549" y="6010076"/>
            <a:ext cx="7416824" cy="7920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3R</a:t>
            </a:r>
            <a:r>
              <a:rPr lang="en-US" altLang="ja-JP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-polytype TMDC will enrich </a:t>
            </a:r>
          </a:p>
          <a:p>
            <a:pPr algn="ctr"/>
            <a:r>
              <a:rPr lang="en-US" altLang="ja-JP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kumimoji="1" lang="en-US" altLang="ja-JP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evice fabrications and valley/spin related physics.</a:t>
            </a:r>
            <a:endParaRPr kumimoji="1" lang="ja-JP" alt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073647" y="407948"/>
            <a:ext cx="573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Results are published in Nat. Nanotech. </a:t>
            </a:r>
            <a:r>
              <a:rPr kumimoji="1" lang="en-US" altLang="ja-JP" b="1" i="1" dirty="0" smtClean="0"/>
              <a:t>9</a:t>
            </a:r>
            <a:r>
              <a:rPr kumimoji="1" lang="en-US" altLang="ja-JP" i="1" dirty="0" smtClean="0"/>
              <a:t>, 611 (2014). </a:t>
            </a:r>
            <a:endParaRPr kumimoji="1" lang="ja-JP" altLang="en-US" i="1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0" y="85492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2289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44666" y="1593707"/>
            <a:ext cx="46305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u="sng" dirty="0" smtClean="0"/>
              <a:t>Au/Ni(110) Sample fabrication, characterization STM and Spin-ARPES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T. </a:t>
            </a:r>
            <a:r>
              <a:rPr lang="en-US" altLang="ja-JP" dirty="0" err="1" smtClean="0"/>
              <a:t>Warashina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/>
              <a:t>M. </a:t>
            </a:r>
            <a:r>
              <a:rPr lang="en-US" altLang="ja-JP" dirty="0" err="1"/>
              <a:t>Nurmamat</a:t>
            </a:r>
            <a:endParaRPr lang="en-US" altLang="ja-JP" dirty="0"/>
          </a:p>
          <a:p>
            <a:endParaRPr lang="en-US" altLang="ja-JP" i="1" u="sng" dirty="0" smtClean="0"/>
          </a:p>
          <a:p>
            <a:r>
              <a:rPr lang="en-US" altLang="ja-JP" i="1" u="sng" dirty="0" smtClean="0"/>
              <a:t>MoS</a:t>
            </a:r>
            <a:r>
              <a:rPr lang="en-US" altLang="ja-JP" i="1" u="sng" baseline="-25000" dirty="0" smtClean="0"/>
              <a:t>2</a:t>
            </a:r>
            <a:r>
              <a:rPr lang="en-US" altLang="ja-JP" i="1" u="sng" dirty="0" smtClean="0"/>
              <a:t> Spin</a:t>
            </a:r>
            <a:r>
              <a:rPr lang="en-US" altLang="ja-JP" i="1" u="sng" dirty="0"/>
              <a:t>-</a:t>
            </a:r>
            <a:r>
              <a:rPr lang="en-US" altLang="ja-JP" i="1" u="sng" dirty="0" smtClean="0"/>
              <a:t>ARPES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K</a:t>
            </a:r>
            <a:r>
              <a:rPr lang="en-US" altLang="ja-JP" dirty="0"/>
              <a:t>. </a:t>
            </a:r>
            <a:r>
              <a:rPr lang="en-US" altLang="ja-JP" dirty="0" smtClean="0"/>
              <a:t>Miyamoto</a:t>
            </a: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K</a:t>
            </a:r>
            <a:r>
              <a:rPr lang="en-US" altLang="ja-JP" dirty="0"/>
              <a:t>. </a:t>
            </a:r>
            <a:r>
              <a:rPr lang="en-US" altLang="ja-JP" dirty="0" smtClean="0"/>
              <a:t>Kuroda</a:t>
            </a:r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A</a:t>
            </a:r>
            <a:r>
              <a:rPr lang="en-US" altLang="ja-JP" dirty="0"/>
              <a:t>. </a:t>
            </a:r>
            <a:r>
              <a:rPr lang="en-US" altLang="ja-JP" dirty="0" smtClean="0"/>
              <a:t>Kimura</a:t>
            </a:r>
          </a:p>
          <a:p>
            <a:pPr marL="285750" indent="-285750">
              <a:buFont typeface="Arial"/>
              <a:buChar char="•"/>
            </a:pP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/>
              <a:t>H. </a:t>
            </a:r>
            <a:r>
              <a:rPr lang="en-US" altLang="ja-JP" dirty="0" err="1"/>
              <a:t>Namatame</a:t>
            </a:r>
            <a:endParaRPr lang="en-US" altLang="ja-JP" dirty="0"/>
          </a:p>
          <a:p>
            <a:pPr marL="285750" indent="-285750">
              <a:buFont typeface="Arial"/>
              <a:buChar char="•"/>
            </a:pPr>
            <a:r>
              <a:rPr lang="en-US" altLang="ja-JP" dirty="0"/>
              <a:t>M. </a:t>
            </a:r>
            <a:r>
              <a:rPr lang="en-US" altLang="ja-JP" dirty="0" smtClean="0"/>
              <a:t>Taniguchi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8" y="86805"/>
            <a:ext cx="8229600" cy="990600"/>
          </a:xfrm>
        </p:spPr>
        <p:txBody>
          <a:bodyPr/>
          <a:lstStyle/>
          <a:p>
            <a:pPr algn="l"/>
            <a:r>
              <a:rPr lang="en-US" altLang="ja-JP" sz="4000" dirty="0" smtClean="0"/>
              <a:t>Coworkers</a:t>
            </a:r>
            <a:endParaRPr lang="ja-JP" altLang="en-US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319" y="1157147"/>
            <a:ext cx="484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＜</a:t>
            </a:r>
            <a:r>
              <a:rPr lang="en-US" altLang="ja-JP" dirty="0" smtClean="0"/>
              <a:t>Spin group@ </a:t>
            </a:r>
            <a:r>
              <a:rPr lang="en-US" altLang="ja-JP" dirty="0" err="1" smtClean="0"/>
              <a:t>HiSOR</a:t>
            </a:r>
            <a:r>
              <a:rPr lang="en-US" altLang="ja-JP" dirty="0" smtClean="0"/>
              <a:t>, Hiroshima Univ.</a:t>
            </a:r>
            <a:r>
              <a:rPr kumimoji="1" lang="ja-JP" altLang="en-US" dirty="0" smtClean="0"/>
              <a:t>＞</a:t>
            </a:r>
            <a:endParaRPr kumimoji="1" lang="en-US" altLang="ja-JP" dirty="0" smtClean="0"/>
          </a:p>
          <a:p>
            <a:endParaRPr kumimoji="1" lang="ja-JP" altLang="en-US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754" y="5287026"/>
            <a:ext cx="312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＜</a:t>
            </a:r>
            <a:r>
              <a:rPr kumimoji="1" lang="en-US" altLang="ja-JP" dirty="0" smtClean="0"/>
              <a:t>Financial support</a:t>
            </a:r>
            <a:r>
              <a:rPr kumimoji="1" lang="ja-JP" altLang="en-US" dirty="0" smtClean="0"/>
              <a:t>＞</a:t>
            </a:r>
            <a:endParaRPr kumimoji="1" lang="en-US" altLang="ja-JP" dirty="0" smtClean="0"/>
          </a:p>
          <a:p>
            <a:r>
              <a:rPr lang="en-US" altLang="ja-JP" dirty="0" smtClean="0"/>
              <a:t>MERIT, ALPS, GCOE</a:t>
            </a:r>
            <a:endParaRPr kumimoji="1" lang="en-US" altLang="ja-JP" dirty="0" smtClean="0"/>
          </a:p>
          <a:p>
            <a:r>
              <a:rPr kumimoji="1" lang="en-US" altLang="ja-JP" dirty="0" smtClean="0"/>
              <a:t>JSPS, </a:t>
            </a:r>
            <a:r>
              <a:rPr kumimoji="1" lang="en-US" altLang="ja-JP" dirty="0" err="1" smtClean="0"/>
              <a:t>Kiban</a:t>
            </a:r>
            <a:r>
              <a:rPr kumimoji="1" lang="en-US" altLang="ja-JP" dirty="0" smtClean="0"/>
              <a:t> B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19340078</a:t>
            </a:r>
            <a:r>
              <a:rPr lang="ja-JP" altLang="en-US" dirty="0" smtClean="0"/>
              <a:t>　</a:t>
            </a:r>
            <a:endParaRPr kumimoji="1" lang="en-US" altLang="ja-JP" dirty="0" smtClean="0"/>
          </a:p>
          <a:p>
            <a:r>
              <a:rPr kumimoji="1" lang="en-US" altLang="ja-JP" dirty="0" smtClean="0"/>
              <a:t>JSPS, </a:t>
            </a:r>
            <a:r>
              <a:rPr kumimoji="1" lang="en-US" altLang="ja-JP" dirty="0" err="1" smtClean="0"/>
              <a:t>Kiban</a:t>
            </a:r>
            <a:r>
              <a:rPr kumimoji="1" lang="en-US" altLang="ja-JP" dirty="0" smtClean="0"/>
              <a:t> A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23244066</a:t>
            </a:r>
            <a:r>
              <a:rPr lang="ja-JP" altLang="en-US" dirty="0" smtClean="0"/>
              <a:t>　</a:t>
            </a:r>
            <a:endParaRPr kumimoji="1" lang="en-US" altLang="ja-JP" dirty="0" smtClean="0"/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42" y="4053736"/>
            <a:ext cx="970215" cy="683999"/>
          </a:xfrm>
          <a:prstGeom prst="rect">
            <a:avLst/>
          </a:prstGeom>
        </p:spPr>
      </p:pic>
      <p:pic>
        <p:nvPicPr>
          <p:cNvPr id="15" name="図 14" descr="P106014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799" y="3268738"/>
            <a:ext cx="898889" cy="68399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914" y="2249426"/>
            <a:ext cx="904172" cy="971996"/>
          </a:xfrm>
          <a:prstGeom prst="rect">
            <a:avLst/>
          </a:prstGeom>
        </p:spPr>
      </p:pic>
      <p:pic>
        <p:nvPicPr>
          <p:cNvPr id="22" name="図 21" descr="warashin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054" y="2242363"/>
            <a:ext cx="859298" cy="97199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26507" y="1153605"/>
            <a:ext cx="44333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＜</a:t>
            </a:r>
            <a:r>
              <a:rPr lang="en-US" altLang="ja-JP" dirty="0" smtClean="0"/>
              <a:t>MoS</a:t>
            </a:r>
            <a:r>
              <a:rPr lang="en-US" altLang="ja-JP" baseline="-25000" dirty="0" smtClean="0"/>
              <a:t>2 </a:t>
            </a:r>
            <a:r>
              <a:rPr lang="en-US" altLang="ja-JP" dirty="0" smtClean="0"/>
              <a:t>project @ Univ. Tokyo</a:t>
            </a:r>
            <a:r>
              <a:rPr kumimoji="1" lang="ja-JP" altLang="en-US" dirty="0" smtClean="0"/>
              <a:t>＞</a:t>
            </a:r>
            <a:endParaRPr lang="en-US" altLang="ja-JP" dirty="0"/>
          </a:p>
          <a:p>
            <a:endParaRPr lang="en-US" altLang="ja-JP" sz="1600" dirty="0"/>
          </a:p>
          <a:p>
            <a:r>
              <a:rPr lang="en-US" altLang="ja-JP" i="1" u="sng" dirty="0"/>
              <a:t>Sample fabrication and characterization</a:t>
            </a:r>
          </a:p>
          <a:p>
            <a:r>
              <a:rPr lang="en-US" altLang="ja-JP" dirty="0"/>
              <a:t>R. Suzuki</a:t>
            </a:r>
          </a:p>
          <a:p>
            <a:r>
              <a:rPr lang="en-US" altLang="ja-JP" dirty="0"/>
              <a:t>Y. J. Zhang</a:t>
            </a:r>
          </a:p>
          <a:p>
            <a:r>
              <a:rPr lang="en-US" altLang="ja-JP" dirty="0"/>
              <a:t>D. </a:t>
            </a:r>
            <a:r>
              <a:rPr lang="en-US" altLang="ja-JP" dirty="0" err="1"/>
              <a:t>Morikawa</a:t>
            </a:r>
            <a:endParaRPr lang="en-US" altLang="ja-JP" dirty="0"/>
          </a:p>
          <a:p>
            <a:r>
              <a:rPr lang="en-US" altLang="ja-JP" dirty="0"/>
              <a:t>Y. </a:t>
            </a:r>
            <a:r>
              <a:rPr lang="en-US" altLang="ja-JP" dirty="0" err="1"/>
              <a:t>Iwasa</a:t>
            </a:r>
            <a:endParaRPr lang="en-US" altLang="ja-JP" dirty="0"/>
          </a:p>
          <a:p>
            <a:endParaRPr lang="en-US" altLang="ja-JP" i="1" u="sng" dirty="0"/>
          </a:p>
          <a:p>
            <a:r>
              <a:rPr lang="en-US" altLang="ja-JP" i="1" u="sng" dirty="0" smtClean="0"/>
              <a:t>ARPES &amp; Spin-ARPES</a:t>
            </a:r>
          </a:p>
          <a:p>
            <a:r>
              <a:rPr lang="en-US" altLang="ja-JP" dirty="0" smtClean="0"/>
              <a:t>M. </a:t>
            </a:r>
            <a:r>
              <a:rPr lang="en-US" altLang="ja-JP" dirty="0" err="1" smtClean="0"/>
              <a:t>Sakano</a:t>
            </a:r>
            <a:endParaRPr lang="en-US" altLang="ja-JP" dirty="0" smtClean="0"/>
          </a:p>
          <a:p>
            <a:r>
              <a:rPr lang="en-US" altLang="ja-JP" dirty="0" smtClean="0"/>
              <a:t>K. Ishizaka</a:t>
            </a:r>
          </a:p>
          <a:p>
            <a:r>
              <a:rPr lang="en-US" altLang="ja-JP" dirty="0" smtClean="0"/>
              <a:t>K</a:t>
            </a:r>
            <a:r>
              <a:rPr lang="en-US" altLang="ja-JP" dirty="0"/>
              <a:t>. </a:t>
            </a:r>
            <a:r>
              <a:rPr lang="en-US" altLang="ja-JP" dirty="0" err="1"/>
              <a:t>Yaji</a:t>
            </a:r>
            <a:endParaRPr lang="en-US" altLang="ja-JP" dirty="0"/>
          </a:p>
          <a:p>
            <a:pPr marL="342900" indent="-342900">
              <a:buAutoNum type="alphaUcPeriod"/>
            </a:pPr>
            <a:r>
              <a:rPr lang="en-US" altLang="ja-JP" dirty="0" err="1"/>
              <a:t>Harasawa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i="1" u="sng" dirty="0" smtClean="0"/>
              <a:t>Calculation</a:t>
            </a:r>
          </a:p>
          <a:p>
            <a:r>
              <a:rPr kumimoji="1" lang="en-US" altLang="ja-JP" dirty="0" smtClean="0"/>
              <a:t>R. Akashi</a:t>
            </a:r>
          </a:p>
          <a:p>
            <a:r>
              <a:rPr lang="en-US" altLang="ja-JP" dirty="0" smtClean="0"/>
              <a:t>R. </a:t>
            </a:r>
            <a:r>
              <a:rPr lang="en-US" altLang="ja-JP" dirty="0" err="1" smtClean="0"/>
              <a:t>Arita</a:t>
            </a:r>
            <a:endParaRPr kumimoji="1" lang="en-US" altLang="ja-JP" dirty="0" smtClean="0"/>
          </a:p>
          <a:p>
            <a:endParaRPr kumimoji="1" lang="ja-JP" altLang="en-US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528" y="3686769"/>
            <a:ext cx="917667" cy="890765"/>
          </a:xfrm>
          <a:prstGeom prst="rect">
            <a:avLst/>
          </a:prstGeom>
        </p:spPr>
      </p:pic>
      <p:pic>
        <p:nvPicPr>
          <p:cNvPr id="9" name="図 8" descr="Iwas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528" y="2150838"/>
            <a:ext cx="1131099" cy="874031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14628" y="103930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885" y="2150171"/>
            <a:ext cx="749015" cy="91081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90324" y="5209087"/>
            <a:ext cx="738169" cy="90470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36" y="3686769"/>
            <a:ext cx="718257" cy="890765"/>
          </a:xfrm>
          <a:prstGeom prst="rect">
            <a:avLst/>
          </a:prstGeom>
        </p:spPr>
      </p:pic>
      <p:pic>
        <p:nvPicPr>
          <p:cNvPr id="12" name="図 11" descr="kurodasan-1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343" y="3268739"/>
            <a:ext cx="667593" cy="90956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21343" y="6225745"/>
            <a:ext cx="600960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 you for your kind attention!</a:t>
            </a:r>
            <a:endParaRPr kumimoji="1" lang="ja-JP" altLang="en-US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87973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415802" y="1323184"/>
            <a:ext cx="8456773" cy="5370933"/>
          </a:xfrm>
          <a:prstGeom prst="roundRect">
            <a:avLst>
              <a:gd name="adj" fmla="val 6844"/>
            </a:avLst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64" y="2364439"/>
            <a:ext cx="2836580" cy="2925651"/>
          </a:xfrm>
          <a:prstGeom prst="rect">
            <a:avLst/>
          </a:prstGeom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64784" y="1799128"/>
            <a:ext cx="782130" cy="30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altLang="ja-JP" b="1" u="sng" dirty="0"/>
              <a:t>Au(111)</a:t>
            </a:r>
          </a:p>
        </p:txBody>
      </p:sp>
      <p:sp>
        <p:nvSpPr>
          <p:cNvPr id="84" name="TextBox 13"/>
          <p:cNvSpPr txBox="1">
            <a:spLocks noChangeArrowheads="1"/>
          </p:cNvSpPr>
          <p:nvPr/>
        </p:nvSpPr>
        <p:spPr bwMode="auto">
          <a:xfrm>
            <a:off x="740670" y="6241213"/>
            <a:ext cx="3585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altLang="ja-JP" sz="1400" dirty="0" smtClean="0">
                <a:latin typeface="Arial" charset="0"/>
                <a:cs typeface="Arial" charset="0"/>
              </a:rPr>
              <a:t>F. </a:t>
            </a:r>
            <a:r>
              <a:rPr lang="en-US" altLang="ja-JP" sz="1400" dirty="0" err="1" smtClean="0">
                <a:latin typeface="Arial" charset="0"/>
                <a:cs typeface="Arial" charset="0"/>
              </a:rPr>
              <a:t>Reinert</a:t>
            </a:r>
            <a:r>
              <a:rPr lang="en-US" altLang="ja-JP" sz="1400" dirty="0" smtClean="0">
                <a:latin typeface="Arial" charset="0"/>
                <a:cs typeface="Arial" charset="0"/>
              </a:rPr>
              <a:t> </a:t>
            </a:r>
            <a:r>
              <a:rPr lang="en-US" altLang="ja-JP" sz="1400" dirty="0">
                <a:latin typeface="Arial" charset="0"/>
                <a:cs typeface="Arial" charset="0"/>
              </a:rPr>
              <a:t>et al., </a:t>
            </a:r>
            <a:r>
              <a:rPr lang="en-US" altLang="ja-JP" sz="1400" dirty="0" smtClean="0">
                <a:latin typeface="Arial" charset="0"/>
                <a:cs typeface="Arial" charset="0"/>
              </a:rPr>
              <a:t>PRB 63 </a:t>
            </a:r>
            <a:r>
              <a:rPr lang="en-US" altLang="ja-JP" sz="1400" dirty="0">
                <a:latin typeface="Arial" charset="0"/>
                <a:cs typeface="Arial" charset="0"/>
              </a:rPr>
              <a:t>(</a:t>
            </a:r>
            <a:r>
              <a:rPr lang="en-US" altLang="ja-JP" sz="1400" dirty="0" smtClean="0">
                <a:latin typeface="Arial" charset="0"/>
                <a:cs typeface="Arial" charset="0"/>
              </a:rPr>
              <a:t>2001) 115415.</a:t>
            </a:r>
            <a:endParaRPr lang="en-US" altLang="ja-JP" sz="1400" dirty="0">
              <a:latin typeface="Arial" charset="0"/>
              <a:cs typeface="Arial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468240"/>
            <a:ext cx="8229600" cy="789784"/>
          </a:xfrm>
        </p:spPr>
        <p:txBody>
          <a:bodyPr/>
          <a:lstStyle/>
          <a:p>
            <a:r>
              <a:rPr lang="en-US" altLang="ja-JP" dirty="0" err="1" smtClean="0"/>
              <a:t>Rashba</a:t>
            </a:r>
            <a:r>
              <a:rPr lang="en-US" altLang="ja-JP" dirty="0" smtClean="0"/>
              <a:t> effect on Au(111)</a:t>
            </a:r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748405" y="2214601"/>
            <a:ext cx="3157611" cy="3418190"/>
            <a:chOff x="-3151210" y="1902910"/>
            <a:chExt cx="3157611" cy="3418190"/>
          </a:xfrm>
        </p:grpSpPr>
        <p:pic>
          <p:nvPicPr>
            <p:cNvPr id="20" name="Picture 34" descr="LgapSS_Au111_Reine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151210" y="1902911"/>
              <a:ext cx="3157611" cy="3418189"/>
            </a:xfrm>
            <a:prstGeom prst="rect">
              <a:avLst/>
            </a:prstGeom>
            <a:noFill/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52699" y="1902910"/>
              <a:ext cx="2559100" cy="3075489"/>
            </a:xfrm>
            <a:prstGeom prst="rect">
              <a:avLst/>
            </a:prstGeom>
          </p:spPr>
        </p:pic>
      </p:grpSp>
      <p:sp>
        <p:nvSpPr>
          <p:cNvPr id="21" name="テキスト ボックス 20"/>
          <p:cNvSpPr txBox="1"/>
          <p:nvPr/>
        </p:nvSpPr>
        <p:spPr>
          <a:xfrm>
            <a:off x="2130778" y="1799128"/>
            <a:ext cx="98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ARPES</a:t>
            </a:r>
            <a:endParaRPr kumimoji="1" lang="ja-JP" altLang="en-US" dirty="0"/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806222" y="2214602"/>
            <a:ext cx="0" cy="286539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3440289" y="2214602"/>
            <a:ext cx="0" cy="286539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1986845" y="2228713"/>
            <a:ext cx="0" cy="286539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3251931" y="2214602"/>
            <a:ext cx="0" cy="286539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2621845" y="2228713"/>
            <a:ext cx="0" cy="286539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図形グループ 29"/>
          <p:cNvGrpSpPr/>
          <p:nvPr/>
        </p:nvGrpSpPr>
        <p:grpSpPr>
          <a:xfrm>
            <a:off x="4326556" y="1573403"/>
            <a:ext cx="4301218" cy="4812937"/>
            <a:chOff x="4571357" y="1736053"/>
            <a:chExt cx="4301218" cy="4812937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1357" y="2214602"/>
              <a:ext cx="3335594" cy="3857688"/>
            </a:xfrm>
            <a:prstGeom prst="rect">
              <a:avLst/>
            </a:prstGeom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5853290" y="1736053"/>
              <a:ext cx="150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Spin-ARPES</a:t>
              </a:r>
              <a:endParaRPr kumimoji="1" lang="ja-JP" altLang="en-US" dirty="0"/>
            </a:p>
          </p:txBody>
        </p: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5207001" y="6241213"/>
              <a:ext cx="36655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/>
                <a:t>M. </a:t>
              </a:r>
              <a:r>
                <a:rPr lang="en-US" altLang="ja-JP" sz="1400" dirty="0" err="1"/>
                <a:t>Hoesch</a:t>
              </a:r>
              <a:r>
                <a:rPr lang="en-US" altLang="ja-JP" sz="1400" dirty="0"/>
                <a:t> et al. PRB69, 241401(R)(2004).</a:t>
              </a:r>
            </a:p>
          </p:txBody>
        </p:sp>
      </p:grpSp>
      <p:cxnSp>
        <p:nvCxnSpPr>
          <p:cNvPr id="23" name="直線コネクタ 22"/>
          <p:cNvCxnSpPr/>
          <p:nvPr/>
        </p:nvCxnSpPr>
        <p:spPr>
          <a:xfrm>
            <a:off x="0" y="12225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5336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Deviation from the ideal </a:t>
            </a:r>
            <a:r>
              <a:rPr kumimoji="1" lang="en-US" altLang="ja-JP" dirty="0" err="1" smtClean="0"/>
              <a:t>Rashba</a:t>
            </a:r>
            <a:r>
              <a:rPr kumimoji="1" lang="en-US" altLang="ja-JP" dirty="0" smtClean="0"/>
              <a:t> effect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4118" y="1195169"/>
            <a:ext cx="765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Out of plane spin component by warping effect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299" y="6364188"/>
            <a:ext cx="457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</a:t>
            </a:r>
            <a:r>
              <a:rPr lang="da-DK" altLang="ja-JP" sz="1400" dirty="0" smtClean="0"/>
              <a:t> C. </a:t>
            </a:r>
            <a:r>
              <a:rPr lang="da-DK" altLang="ja-JP" sz="1400" dirty="0" err="1" smtClean="0"/>
              <a:t>Ast</a:t>
            </a:r>
            <a:r>
              <a:rPr lang="da-DK" altLang="ja-JP" sz="1400" dirty="0" smtClean="0"/>
              <a:t> et </a:t>
            </a:r>
            <a:r>
              <a:rPr lang="da-DK" altLang="ja-JP" sz="1400" dirty="0"/>
              <a:t>al., </a:t>
            </a:r>
            <a:r>
              <a:rPr lang="hu-HU" altLang="ja-JP" sz="1400" dirty="0"/>
              <a:t>Phys. Rev. Lett. </a:t>
            </a:r>
            <a:r>
              <a:rPr lang="hu-HU" altLang="ja-JP" sz="1400" b="1" dirty="0"/>
              <a:t>98</a:t>
            </a:r>
            <a:r>
              <a:rPr lang="hu-HU" altLang="ja-JP" sz="1400" dirty="0"/>
              <a:t>, 186807 (2007).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11148"/>
            <a:ext cx="3594100" cy="23782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52" y="4089400"/>
            <a:ext cx="2269349" cy="23749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899" y="1996684"/>
            <a:ext cx="1892300" cy="418543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811" y="1994243"/>
            <a:ext cx="1950522" cy="421199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33901" y="6302633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E. </a:t>
            </a:r>
            <a:r>
              <a:rPr lang="en-US" altLang="ja-JP" sz="1400" dirty="0" err="1"/>
              <a:t>Frantzeskakis</a:t>
            </a:r>
            <a:r>
              <a:rPr lang="en-US" altLang="ja-JP" sz="1400" dirty="0"/>
              <a:t> and M. </a:t>
            </a:r>
            <a:r>
              <a:rPr lang="en-US" altLang="ja-JP" sz="1400" dirty="0" err="1"/>
              <a:t>Grioni</a:t>
            </a:r>
            <a:r>
              <a:rPr lang="en-US" altLang="ja-JP" sz="1400" dirty="0"/>
              <a:t>, Phys. Rev. B </a:t>
            </a:r>
            <a:r>
              <a:rPr lang="en-US" altLang="ja-JP" sz="1400" b="1" dirty="0"/>
              <a:t>84</a:t>
            </a:r>
            <a:r>
              <a:rPr lang="en-US" altLang="ja-JP" sz="1400" dirty="0"/>
              <a:t>, 155453 (2011).</a:t>
            </a:r>
          </a:p>
          <a:p>
            <a:endParaRPr kumimoji="1" lang="ja-JP" altLang="en-US" sz="14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10193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5211" y="1711148"/>
            <a:ext cx="101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Ag</a:t>
            </a:r>
            <a:r>
              <a:rPr kumimoji="1" lang="en-US" altLang="ja-JP" sz="2400" b="1" u="sng" baseline="-25000" dirty="0" smtClean="0"/>
              <a:t>2</a:t>
            </a:r>
            <a:r>
              <a:rPr kumimoji="1" lang="en-US" altLang="ja-JP" sz="2400" b="1" u="sng" dirty="0" smtClean="0"/>
              <a:t>Bi</a:t>
            </a:r>
            <a:endParaRPr kumimoji="1" lang="ja-JP" alt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1126634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589" y="1917135"/>
            <a:ext cx="1927022" cy="18338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Deviation from the ideal </a:t>
            </a:r>
            <a:r>
              <a:rPr kumimoji="1" lang="en-US" altLang="ja-JP" dirty="0" err="1" smtClean="0"/>
              <a:t>Rashba</a:t>
            </a:r>
            <a:r>
              <a:rPr kumimoji="1" lang="en-US" altLang="ja-JP" dirty="0" smtClean="0"/>
              <a:t> effect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722" y="2204724"/>
            <a:ext cx="1654378" cy="39068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0" y="3662130"/>
            <a:ext cx="3086100" cy="230489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18" y="2165349"/>
            <a:ext cx="1975882" cy="26492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71801" y="1155808"/>
            <a:ext cx="5365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100% </a:t>
            </a:r>
            <a:r>
              <a:rPr lang="en-US" altLang="ja-JP" sz="2400" b="1" dirty="0" smtClean="0"/>
              <a:t>out-of-plane spin polarization</a:t>
            </a:r>
          </a:p>
          <a:p>
            <a:r>
              <a:rPr lang="en-US" altLang="ja-JP" sz="2400" dirty="0" smtClean="0"/>
              <a:t>by surface structural symmetry (</a:t>
            </a:r>
            <a:r>
              <a:rPr lang="en-US" altLang="ja-JP" sz="2400" i="1" dirty="0" smtClean="0"/>
              <a:t>C</a:t>
            </a:r>
            <a:r>
              <a:rPr lang="en-US" altLang="ja-JP" sz="2400" i="1" baseline="-25000" dirty="0" smtClean="0"/>
              <a:t>3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1501" y="6210300"/>
            <a:ext cx="585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[1] K. Sakamoto, </a:t>
            </a:r>
            <a:r>
              <a:rPr lang="en-US" altLang="ja-JP" sz="1400" dirty="0" smtClean="0"/>
              <a:t>et al., </a:t>
            </a:r>
            <a:r>
              <a:rPr lang="en-US" altLang="ja-JP" sz="1400" dirty="0"/>
              <a:t>Phys. Rev. </a:t>
            </a:r>
            <a:r>
              <a:rPr lang="en-US" altLang="ja-JP" sz="1400" dirty="0" err="1"/>
              <a:t>Lett</a:t>
            </a:r>
            <a:r>
              <a:rPr lang="en-US" altLang="ja-JP" sz="1400" dirty="0"/>
              <a:t>. </a:t>
            </a:r>
            <a:r>
              <a:rPr lang="en-US" altLang="ja-JP" sz="1400" b="1" dirty="0"/>
              <a:t>102</a:t>
            </a:r>
            <a:r>
              <a:rPr lang="en-US" altLang="ja-JP" sz="1400" dirty="0"/>
              <a:t>, 096805 (2009).</a:t>
            </a:r>
          </a:p>
          <a:p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2091" y="1382871"/>
            <a:ext cx="204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Si(111)1x1-Tl</a:t>
            </a:r>
            <a:endParaRPr kumimoji="1" lang="ja-JP" altLang="en-US" sz="2400" b="1" u="sng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10193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849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9906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Valley spin polarization by extraordinary </a:t>
            </a:r>
            <a:r>
              <a:rPr kumimoji="1" lang="en-US" altLang="ja-JP" sz="2800" dirty="0" err="1" smtClean="0"/>
              <a:t>Rashba</a:t>
            </a:r>
            <a:r>
              <a:rPr kumimoji="1" lang="en-US" altLang="ja-JP" sz="2800" dirty="0" smtClean="0"/>
              <a:t> on Si  </a:t>
            </a:r>
            <a:endParaRPr kumimoji="1"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0800"/>
            <a:ext cx="4673600" cy="35504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1429528"/>
            <a:ext cx="2867529" cy="38608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4635500"/>
            <a:ext cx="3898900" cy="19494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91000" y="6477576"/>
            <a:ext cx="4803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altLang="ja-JP" sz="1600" dirty="0" smtClean="0"/>
              <a:t>K</a:t>
            </a:r>
            <a:r>
              <a:rPr lang="nl-NL" altLang="ja-JP" sz="1600" dirty="0"/>
              <a:t>. </a:t>
            </a:r>
            <a:r>
              <a:rPr lang="nl-NL" altLang="ja-JP" sz="1600" dirty="0" err="1" smtClean="0"/>
              <a:t>Sakamoto</a:t>
            </a:r>
            <a:r>
              <a:rPr lang="nl-NL" altLang="ja-JP" sz="1600" dirty="0" smtClean="0"/>
              <a:t> et al., </a:t>
            </a:r>
            <a:r>
              <a:rPr lang="nl-NL" altLang="ja-JP" sz="1600" dirty="0"/>
              <a:t>Nat. </a:t>
            </a:r>
            <a:r>
              <a:rPr lang="nl-NL" altLang="ja-JP" sz="1600" dirty="0" err="1"/>
              <a:t>Commun</a:t>
            </a:r>
            <a:r>
              <a:rPr lang="nl-NL" altLang="ja-JP" sz="1600" dirty="0"/>
              <a:t>. </a:t>
            </a:r>
            <a:r>
              <a:rPr lang="nl-NL" altLang="ja-JP" sz="1600" b="1" dirty="0"/>
              <a:t>4</a:t>
            </a:r>
            <a:r>
              <a:rPr lang="nl-NL" altLang="ja-JP" sz="1600" dirty="0"/>
              <a:t>, 2073 (2013).</a:t>
            </a:r>
          </a:p>
          <a:p>
            <a:endParaRPr kumimoji="1" lang="ja-JP" altLang="en-US" sz="16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10193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102100" y="5290328"/>
            <a:ext cx="50011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Valley dependent spin polarization is realized </a:t>
            </a:r>
            <a:r>
              <a:rPr lang="en-US" altLang="ja-JP" sz="2400" b="1" dirty="0" smtClean="0"/>
              <a:t>in </a:t>
            </a:r>
            <a:r>
              <a:rPr lang="en-US" altLang="ja-JP" sz="2400" b="1" dirty="0" err="1" smtClean="0"/>
              <a:t>Rashba</a:t>
            </a:r>
            <a:r>
              <a:rPr lang="en-US" altLang="ja-JP" sz="2400" b="1" dirty="0" smtClean="0"/>
              <a:t> surface state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864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948" y="1377036"/>
            <a:ext cx="3320330" cy="4760606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6710" y="281737"/>
            <a:ext cx="8944890" cy="61436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Deviation from the ideal </a:t>
            </a:r>
            <a:r>
              <a:rPr lang="en-US" altLang="ja-JP" dirty="0" err="1"/>
              <a:t>Rashba</a:t>
            </a:r>
            <a:r>
              <a:rPr lang="en-US" altLang="ja-JP" dirty="0"/>
              <a:t> effect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60982" y="6488668"/>
            <a:ext cx="4005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T. Okuda </a:t>
            </a:r>
            <a:r>
              <a:rPr kumimoji="1" lang="en-US" altLang="ja-JP" sz="1600" i="1" dirty="0" smtClean="0"/>
              <a:t>et al. </a:t>
            </a:r>
            <a:r>
              <a:rPr kumimoji="1" lang="en-US" altLang="ja-JP" sz="1600" dirty="0" smtClean="0"/>
              <a:t>PRB</a:t>
            </a:r>
            <a:r>
              <a:rPr kumimoji="1" lang="en-US" altLang="ja-JP" sz="1600" b="1" dirty="0" smtClean="0"/>
              <a:t>82</a:t>
            </a:r>
            <a:r>
              <a:rPr kumimoji="1" lang="en-US" altLang="ja-JP" sz="1600" dirty="0" smtClean="0"/>
              <a:t>, 161410(R) (2010).</a:t>
            </a:r>
            <a:endParaRPr kumimoji="1" lang="ja-JP" altLang="en-US" sz="16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4" y="3995675"/>
            <a:ext cx="3900968" cy="2690025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175812" y="1259883"/>
            <a:ext cx="4960297" cy="2715357"/>
            <a:chOff x="2332501" y="1487744"/>
            <a:chExt cx="6636285" cy="3731019"/>
          </a:xfrm>
        </p:grpSpPr>
        <p:pic>
          <p:nvPicPr>
            <p:cNvPr id="13" name="Picture 57" descr="From Clipboard.eps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5878" y="1487744"/>
              <a:ext cx="4474757" cy="3430574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332501" y="4795864"/>
              <a:ext cx="6636285" cy="422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J.N. Crain and F. J. </a:t>
              </a:r>
              <a:r>
                <a:rPr lang="en-US" altLang="ja-JP" sz="1400" dirty="0" err="1" smtClean="0"/>
                <a:t>Himpsel</a:t>
              </a:r>
              <a:r>
                <a:rPr lang="en-US" altLang="ja-JP" sz="1400" dirty="0" smtClean="0"/>
                <a:t>, Appl. Phys. A </a:t>
              </a:r>
              <a:r>
                <a:rPr kumimoji="1" lang="en-US" altLang="ja-JP" sz="1400" dirty="0" smtClean="0"/>
                <a:t>82, 431 (2006).</a:t>
              </a:r>
              <a:endParaRPr kumimoji="1" lang="ja-JP" altLang="en-US" sz="1400" i="1" dirty="0"/>
            </a:p>
          </p:txBody>
        </p:sp>
      </p:grp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10" y="1516736"/>
            <a:ext cx="1459828" cy="182318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060700" y="2296460"/>
            <a:ext cx="1386102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24000"/>
                </a:schemeClr>
              </a:gs>
              <a:gs pos="34000">
                <a:schemeClr val="accent1">
                  <a:shade val="70000"/>
                  <a:satMod val="140000"/>
                  <a:alpha val="24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24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24000"/>
                </a:schemeClr>
              </a:gs>
            </a:gsLst>
            <a:path path="circle">
              <a:fillToRect l="100000" t="100000" r="100000" b="10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3060700" y="1330240"/>
            <a:ext cx="6020335" cy="5261633"/>
            <a:chOff x="3060700" y="975478"/>
            <a:chExt cx="6020335" cy="5261633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001" y="975478"/>
              <a:ext cx="4093034" cy="5261633"/>
            </a:xfrm>
            <a:prstGeom prst="rect">
              <a:avLst/>
            </a:prstGeom>
          </p:spPr>
        </p:pic>
        <p:cxnSp>
          <p:nvCxnSpPr>
            <p:cNvPr id="16" name="直線コネクタ 15"/>
            <p:cNvCxnSpPr/>
            <p:nvPr/>
          </p:nvCxnSpPr>
          <p:spPr>
            <a:xfrm flipV="1">
              <a:off x="3060700" y="1270000"/>
              <a:ext cx="2628900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060700" y="2832100"/>
              <a:ext cx="2628900" cy="2603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/>
          <p:cNvSpPr txBox="1"/>
          <p:nvPr/>
        </p:nvSpPr>
        <p:spPr>
          <a:xfrm>
            <a:off x="1927398" y="923222"/>
            <a:ext cx="721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/>
              <a:t>Rashba</a:t>
            </a:r>
            <a:r>
              <a:rPr lang="en-US" altLang="ja-JP" sz="2400" dirty="0" smtClean="0"/>
              <a:t> effect </a:t>
            </a:r>
            <a:r>
              <a:rPr lang="en-US" altLang="ja-JP" sz="2400" b="1" dirty="0" smtClean="0"/>
              <a:t>in 1D electronic states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2910" y="995630"/>
            <a:ext cx="168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/>
              <a:t>Au/Si(557)</a:t>
            </a:r>
            <a:endParaRPr kumimoji="1" lang="ja-JP" altLang="en-US" sz="2400" b="1" u="sng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0" y="9440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8988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990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Deviation from the ideal </a:t>
            </a:r>
            <a:r>
              <a:rPr kumimoji="1" lang="en-US" altLang="ja-JP" dirty="0" err="1" smtClean="0"/>
              <a:t>Rashba</a:t>
            </a:r>
            <a:r>
              <a:rPr kumimoji="1" lang="en-US" altLang="ja-JP" dirty="0" smtClean="0"/>
              <a:t> effect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77901" y="1195169"/>
            <a:ext cx="6700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/>
              <a:t>Rashba</a:t>
            </a:r>
            <a:r>
              <a:rPr lang="en-US" altLang="ja-JP" sz="2400" dirty="0" smtClean="0"/>
              <a:t> effect </a:t>
            </a:r>
            <a:r>
              <a:rPr lang="en-US" altLang="ja-JP" sz="2400" b="1" dirty="0" smtClean="0"/>
              <a:t>in bulk crystal </a:t>
            </a:r>
            <a:r>
              <a:rPr lang="en-US" altLang="ja-JP" sz="2400" dirty="0" smtClean="0"/>
              <a:t>by breaking of bulk inversion symmetry along Z axis 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1501" y="6210300"/>
            <a:ext cx="585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 </a:t>
            </a:r>
            <a:r>
              <a:rPr lang="da-DK" altLang="ja-JP" sz="1400" dirty="0" smtClean="0"/>
              <a:t> </a:t>
            </a:r>
            <a:r>
              <a:rPr lang="da-DK" altLang="ja-JP" sz="1400" dirty="0"/>
              <a:t>K. </a:t>
            </a:r>
            <a:r>
              <a:rPr lang="da-DK" altLang="ja-JP" sz="1400" dirty="0" err="1"/>
              <a:t>Ishizaka</a:t>
            </a:r>
            <a:r>
              <a:rPr lang="da-DK" altLang="ja-JP" sz="1400" dirty="0"/>
              <a:t> et al., Nat. Mater. </a:t>
            </a:r>
            <a:r>
              <a:rPr lang="da-DK" altLang="ja-JP" sz="1400" b="1" dirty="0"/>
              <a:t>10</a:t>
            </a:r>
            <a:r>
              <a:rPr lang="da-DK" altLang="ja-JP" sz="1400" dirty="0"/>
              <a:t>, </a:t>
            </a:r>
            <a:r>
              <a:rPr lang="da-DK" altLang="ja-JP" sz="1400" dirty="0" smtClean="0"/>
              <a:t>521 </a:t>
            </a:r>
            <a:r>
              <a:rPr lang="da-DK" altLang="ja-JP" sz="1400" dirty="0"/>
              <a:t>(2011).</a:t>
            </a:r>
            <a:endParaRPr kumimoji="1" lang="ja-JP" altLang="en-US" sz="1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97100"/>
            <a:ext cx="1582601" cy="27178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839" y="2197099"/>
            <a:ext cx="1851361" cy="39012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2197100"/>
            <a:ext cx="2185120" cy="223194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2578100"/>
            <a:ext cx="1587500" cy="282007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900" y="4307672"/>
            <a:ext cx="1600920" cy="18542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46217" y="1320800"/>
            <a:ext cx="91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err="1" smtClean="0"/>
              <a:t>BiTeI</a:t>
            </a:r>
            <a:endParaRPr kumimoji="1" lang="ja-JP" altLang="en-US" sz="2400" b="1" u="sng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0" y="1019345"/>
            <a:ext cx="9144000" cy="0"/>
          </a:xfrm>
          <a:prstGeom prst="line">
            <a:avLst/>
          </a:prstGeom>
          <a:ln w="57150" cmpd="thinThick">
            <a:gradFill flip="none" rotWithShape="1">
              <a:gsLst>
                <a:gs pos="45000">
                  <a:srgbClr val="0000FF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9963" y="0"/>
            <a:ext cx="13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1354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クラリティ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クラリティ.thmx</Template>
  <TotalTime>5269</TotalTime>
  <Words>2000</Words>
  <Application>Microsoft Macintosh PowerPoint</Application>
  <PresentationFormat>画面に合わせる (4:3)</PresentationFormat>
  <Paragraphs>431</Paragraphs>
  <Slides>31</Slides>
  <Notes>31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31</vt:i4>
      </vt:variant>
    </vt:vector>
  </HeadingPairs>
  <TitlesOfParts>
    <vt:vector size="34" baseType="lpstr">
      <vt:lpstr>クラリティ</vt:lpstr>
      <vt:lpstr>数式</vt:lpstr>
      <vt:lpstr>Equation</vt:lpstr>
      <vt:lpstr>High-resolution Spin Vectorial Measurement on Spin-orbit Interaction Induced Electronic Structure of Low-dimensional System</vt:lpstr>
      <vt:lpstr>Outline</vt:lpstr>
      <vt:lpstr>Normal Rashba in ideal 2DEG</vt:lpstr>
      <vt:lpstr>Rashba effect on Au(111)</vt:lpstr>
      <vt:lpstr>Deviation from the ideal Rashba effect</vt:lpstr>
      <vt:lpstr>Deviation from the ideal Rashba effect</vt:lpstr>
      <vt:lpstr>Valley spin polarization by extraordinary Rashba on Si  </vt:lpstr>
      <vt:lpstr>Deviation from the ideal Rashba effect</vt:lpstr>
      <vt:lpstr>Deviation from the ideal Rashba effect</vt:lpstr>
      <vt:lpstr>Today topics</vt:lpstr>
      <vt:lpstr>PowerPoint プレゼンテーション</vt:lpstr>
      <vt:lpstr>Spin-resolved ARPES　</vt:lpstr>
      <vt:lpstr>High efficiency spin detector VLEED</vt:lpstr>
      <vt:lpstr>ESPRESSO machine    (Efficient SPin REolved SpectroScOpy)</vt:lpstr>
      <vt:lpstr>Comparison between Mott and VLEED</vt:lpstr>
      <vt:lpstr>Hiroshima Synchrotron Radiation  Center (HiSOR) BL-9B</vt:lpstr>
      <vt:lpstr>Today topics</vt:lpstr>
      <vt:lpstr>Transition Metal DiChalcogenide (TMDC) MCh2 </vt:lpstr>
      <vt:lpstr>Spin valley coupling in monolayer group IV dichalcogenides (TCh2 (T=Mo, W, Ch=S, Se))</vt:lpstr>
      <vt:lpstr>PowerPoint プレゼンテーション</vt:lpstr>
      <vt:lpstr>Crystal growth and characterization</vt:lpstr>
      <vt:lpstr>APRES measurement (@ The Univ. Tokyo)</vt:lpstr>
      <vt:lpstr>3R-MoS2 : Band structure</vt:lpstr>
      <vt:lpstr>PowerPoint プレゼンテーション</vt:lpstr>
      <vt:lpstr>Spin-APRES measurement @HiSOR BL-9B ESPRESSO machine</vt:lpstr>
      <vt:lpstr>PowerPoint プレゼンテーション</vt:lpstr>
      <vt:lpstr>PowerPoint プレゼンテーション</vt:lpstr>
      <vt:lpstr>PowerPoint プレゼンテーション</vt:lpstr>
      <vt:lpstr>Comparison to 2H system</vt:lpstr>
      <vt:lpstr>PowerPoint プレゼンテーション</vt:lpstr>
      <vt:lpstr>Coworkers</vt:lpstr>
    </vt:vector>
  </TitlesOfParts>
  <Company>Hiroshima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High-resolution spin vectorial measurement on spin-orbit interaction induced electronic structure of low-dimensional system</dc:title>
  <dc:creator>Taichi Okuda</dc:creator>
  <cp:lastModifiedBy>Taichi Okuda</cp:lastModifiedBy>
  <cp:revision>171</cp:revision>
  <dcterms:created xsi:type="dcterms:W3CDTF">2015-05-01T13:24:23Z</dcterms:created>
  <dcterms:modified xsi:type="dcterms:W3CDTF">2015-06-09T16:56:56Z</dcterms:modified>
</cp:coreProperties>
</file>