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31"/>
  </p:notesMasterIdLst>
  <p:sldIdLst>
    <p:sldId id="350" r:id="rId2"/>
    <p:sldId id="365" r:id="rId3"/>
    <p:sldId id="351" r:id="rId4"/>
    <p:sldId id="368" r:id="rId5"/>
    <p:sldId id="370" r:id="rId6"/>
    <p:sldId id="371" r:id="rId7"/>
    <p:sldId id="372" r:id="rId8"/>
    <p:sldId id="373" r:id="rId9"/>
    <p:sldId id="374" r:id="rId10"/>
    <p:sldId id="369" r:id="rId11"/>
    <p:sldId id="352" r:id="rId12"/>
    <p:sldId id="329" r:id="rId13"/>
    <p:sldId id="349" r:id="rId14"/>
    <p:sldId id="311" r:id="rId15"/>
    <p:sldId id="312" r:id="rId16"/>
    <p:sldId id="353" r:id="rId17"/>
    <p:sldId id="354" r:id="rId18"/>
    <p:sldId id="315" r:id="rId19"/>
    <p:sldId id="319" r:id="rId20"/>
    <p:sldId id="320" r:id="rId21"/>
    <p:sldId id="355" r:id="rId22"/>
    <p:sldId id="356" r:id="rId23"/>
    <p:sldId id="358" r:id="rId24"/>
    <p:sldId id="359" r:id="rId25"/>
    <p:sldId id="360" r:id="rId26"/>
    <p:sldId id="361" r:id="rId27"/>
    <p:sldId id="362" r:id="rId28"/>
    <p:sldId id="366" r:id="rId29"/>
    <p:sldId id="3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99"/>
    <a:srgbClr val="0000CC"/>
    <a:srgbClr val="800000"/>
    <a:srgbClr val="CC3300"/>
    <a:srgbClr val="0000FF"/>
    <a:srgbClr val="FF0066"/>
    <a:srgbClr val="CC33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17" Type="http://schemas.openxmlformats.org/officeDocument/2006/relationships/image" Target="../media/image45.wmf"/><Relationship Id="rId2" Type="http://schemas.openxmlformats.org/officeDocument/2006/relationships/image" Target="../media/image30.wmf"/><Relationship Id="rId16" Type="http://schemas.openxmlformats.org/officeDocument/2006/relationships/image" Target="../media/image44.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5" Type="http://schemas.openxmlformats.org/officeDocument/2006/relationships/image" Target="../media/image4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69263-5C96-4B17-9F2F-19F4942FB97C}" type="datetimeFigureOut">
              <a:rPr lang="en-US" smtClean="0"/>
              <a:pPr/>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912D2-E791-48D5-8186-C10EB215E13E}" type="slidenum">
              <a:rPr lang="en-US" smtClean="0"/>
              <a:pPr/>
              <a:t>‹#›</a:t>
            </a:fld>
            <a:endParaRPr lang="en-US"/>
          </a:p>
        </p:txBody>
      </p:sp>
    </p:spTree>
    <p:extLst>
      <p:ext uri="{BB962C8B-B14F-4D97-AF65-F5344CB8AC3E}">
        <p14:creationId xmlns:p14="http://schemas.microsoft.com/office/powerpoint/2010/main" val="116213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4</a:t>
            </a:fld>
            <a:endParaRPr lang="en-US"/>
          </a:p>
        </p:txBody>
      </p:sp>
    </p:spTree>
    <p:extLst>
      <p:ext uri="{BB962C8B-B14F-4D97-AF65-F5344CB8AC3E}">
        <p14:creationId xmlns:p14="http://schemas.microsoft.com/office/powerpoint/2010/main" val="2864508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Effective index $\mu$</a:t>
            </a:r>
          </a:p>
          <a:p>
            <a:pPr defTabSz="457175">
              <a:defRPr/>
            </a:pPr>
            <a:r>
              <a:rPr lang="en-US" dirty="0"/>
              <a:t>W=-\</a:t>
            </a:r>
            <a:r>
              <a:rPr lang="en-US" dirty="0" err="1"/>
              <a:t>partial_x</a:t>
            </a:r>
            <a:r>
              <a:rPr lang="en-US" dirty="0"/>
              <a:t>\</a:t>
            </a:r>
            <a:r>
              <a:rPr lang="en-US" dirty="0" err="1"/>
              <a:t>ln</a:t>
            </a:r>
            <a:r>
              <a:rPr lang="en-US" dirty="0"/>
              <a:t>\psi_1^{(1)}</a:t>
            </a:r>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D52DBE2A-2687-4338-8285-B34DC30854AC}" type="slidenum">
              <a:rPr lang="de-DE" smtClean="0"/>
              <a:pPr>
                <a:defRPr/>
              </a:pPr>
              <a:t>19</a:t>
            </a:fld>
            <a:endParaRPr lang="de-DE"/>
          </a:p>
        </p:txBody>
      </p:sp>
    </p:spTree>
    <p:extLst>
      <p:ext uri="{BB962C8B-B14F-4D97-AF65-F5344CB8AC3E}">
        <p14:creationId xmlns:p14="http://schemas.microsoft.com/office/powerpoint/2010/main" val="194605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Effective index $\mu$</a:t>
            </a:r>
          </a:p>
          <a:p>
            <a:pPr defTabSz="457175">
              <a:defRPr/>
            </a:pPr>
            <a:r>
              <a:rPr lang="en-US" dirty="0"/>
              <a:t>W=-\</a:t>
            </a:r>
            <a:r>
              <a:rPr lang="en-US" dirty="0" err="1"/>
              <a:t>partial_x</a:t>
            </a:r>
            <a:r>
              <a:rPr lang="en-US" dirty="0"/>
              <a:t>\</a:t>
            </a:r>
            <a:r>
              <a:rPr lang="en-US" dirty="0" err="1"/>
              <a:t>ln</a:t>
            </a:r>
            <a:r>
              <a:rPr lang="en-US" dirty="0"/>
              <a:t>\psi_1^{(1)}</a:t>
            </a:r>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D52DBE2A-2687-4338-8285-B34DC30854AC}" type="slidenum">
              <a:rPr lang="de-DE" smtClean="0"/>
              <a:pPr>
                <a:defRPr/>
              </a:pPr>
              <a:t>20</a:t>
            </a:fld>
            <a:endParaRPr lang="de-DE"/>
          </a:p>
        </p:txBody>
      </p:sp>
    </p:spTree>
    <p:extLst>
      <p:ext uri="{BB962C8B-B14F-4D97-AF65-F5344CB8AC3E}">
        <p14:creationId xmlns:p14="http://schemas.microsoft.com/office/powerpoint/2010/main" val="194605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BF3C-36B4-4146-A6B2-325BB2DC1A18}" type="slidenum">
              <a:rPr lang="en-US" smtClean="0"/>
              <a:pPr/>
              <a:t>23</a:t>
            </a:fld>
            <a:endParaRPr lang="en-US" smtClean="0"/>
          </a:p>
        </p:txBody>
      </p:sp>
    </p:spTree>
    <p:extLst>
      <p:ext uri="{BB962C8B-B14F-4D97-AF65-F5344CB8AC3E}">
        <p14:creationId xmlns:p14="http://schemas.microsoft.com/office/powerpoint/2010/main" val="115613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BF3C-36B4-4146-A6B2-325BB2DC1A18}" type="slidenum">
              <a:rPr lang="en-US" smtClean="0"/>
              <a:pPr/>
              <a:t>24</a:t>
            </a:fld>
            <a:endParaRPr lang="en-US" smtClean="0"/>
          </a:p>
        </p:txBody>
      </p:sp>
    </p:spTree>
    <p:extLst>
      <p:ext uri="{BB962C8B-B14F-4D97-AF65-F5344CB8AC3E}">
        <p14:creationId xmlns:p14="http://schemas.microsoft.com/office/powerpoint/2010/main" val="207873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BF3C-36B4-4146-A6B2-325BB2DC1A18}" type="slidenum">
              <a:rPr lang="en-US" smtClean="0"/>
              <a:pPr/>
              <a:t>25</a:t>
            </a:fld>
            <a:endParaRPr lang="en-US" smtClean="0"/>
          </a:p>
        </p:txBody>
      </p:sp>
    </p:spTree>
    <p:extLst>
      <p:ext uri="{BB962C8B-B14F-4D97-AF65-F5344CB8AC3E}">
        <p14:creationId xmlns:p14="http://schemas.microsoft.com/office/powerpoint/2010/main" val="417985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BF3C-36B4-4146-A6B2-325BB2DC1A18}" type="slidenum">
              <a:rPr lang="en-US" smtClean="0"/>
              <a:pPr/>
              <a:t>26</a:t>
            </a:fld>
            <a:endParaRPr lang="en-US" smtClean="0"/>
          </a:p>
        </p:txBody>
      </p:sp>
    </p:spTree>
    <p:extLst>
      <p:ext uri="{BB962C8B-B14F-4D97-AF65-F5344CB8AC3E}">
        <p14:creationId xmlns:p14="http://schemas.microsoft.com/office/powerpoint/2010/main" val="285458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BF3C-36B4-4146-A6B2-325BB2DC1A18}" type="slidenum">
              <a:rPr lang="en-US" smtClean="0"/>
              <a:pPr/>
              <a:t>27</a:t>
            </a:fld>
            <a:endParaRPr lang="en-US" smtClean="0"/>
          </a:p>
        </p:txBody>
      </p:sp>
    </p:spTree>
    <p:extLst>
      <p:ext uri="{BB962C8B-B14F-4D97-AF65-F5344CB8AC3E}">
        <p14:creationId xmlns:p14="http://schemas.microsoft.com/office/powerpoint/2010/main" val="16102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5</a:t>
            </a:fld>
            <a:endParaRPr lang="en-US"/>
          </a:p>
        </p:txBody>
      </p:sp>
    </p:spTree>
    <p:extLst>
      <p:ext uri="{BB962C8B-B14F-4D97-AF65-F5344CB8AC3E}">
        <p14:creationId xmlns:p14="http://schemas.microsoft.com/office/powerpoint/2010/main" val="151524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6</a:t>
            </a:fld>
            <a:endParaRPr lang="en-US"/>
          </a:p>
        </p:txBody>
      </p:sp>
    </p:spTree>
    <p:extLst>
      <p:ext uri="{BB962C8B-B14F-4D97-AF65-F5344CB8AC3E}">
        <p14:creationId xmlns:p14="http://schemas.microsoft.com/office/powerpoint/2010/main" val="199544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7</a:t>
            </a:fld>
            <a:endParaRPr lang="en-US"/>
          </a:p>
        </p:txBody>
      </p:sp>
    </p:spTree>
    <p:extLst>
      <p:ext uri="{BB962C8B-B14F-4D97-AF65-F5344CB8AC3E}">
        <p14:creationId xmlns:p14="http://schemas.microsoft.com/office/powerpoint/2010/main" val="278483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8</a:t>
            </a:fld>
            <a:endParaRPr lang="en-US"/>
          </a:p>
        </p:txBody>
      </p:sp>
    </p:spTree>
    <p:extLst>
      <p:ext uri="{BB962C8B-B14F-4D97-AF65-F5344CB8AC3E}">
        <p14:creationId xmlns:p14="http://schemas.microsoft.com/office/powerpoint/2010/main" val="105185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move on to talk about PT symmetry in optical structures.</a:t>
            </a:r>
          </a:p>
          <a:p>
            <a:r>
              <a:rPr lang="en-US" dirty="0" smtClean="0"/>
              <a:t>We first note that over the last two decades,</a:t>
            </a:r>
            <a:r>
              <a:rPr lang="en-US" baseline="0" dirty="0" smtClean="0"/>
              <a:t> the field has witnessed a very rapid advance in the material technology that enabled a great control over molding light behavior.</a:t>
            </a:r>
          </a:p>
          <a:p>
            <a:r>
              <a:rPr lang="en-US" baseline="0" dirty="0" smtClean="0"/>
              <a:t>Probably the most prominent examples are photonic band gap materials, </a:t>
            </a:r>
            <a:r>
              <a:rPr lang="en-US" baseline="0" dirty="0" err="1" smtClean="0"/>
              <a:t>metamaterials</a:t>
            </a:r>
            <a:r>
              <a:rPr lang="en-US" baseline="0" dirty="0" smtClean="0"/>
              <a:t>, </a:t>
            </a:r>
            <a:r>
              <a:rPr lang="en-US" baseline="0" dirty="0" err="1" smtClean="0"/>
              <a:t>plasmonics</a:t>
            </a:r>
            <a:r>
              <a:rPr lang="en-US" baseline="0" dirty="0" smtClean="0"/>
              <a:t> as well as photonic crystal fibers.</a:t>
            </a:r>
          </a:p>
          <a:p>
            <a:r>
              <a:rPr lang="en-US" baseline="0" dirty="0" smtClean="0"/>
              <a:t>In all these technologies, optical loss has been always considered an obstacle and many efforts have been dedicated to get rid of it.</a:t>
            </a:r>
          </a:p>
          <a:p>
            <a:r>
              <a:rPr lang="en-US" baseline="0" dirty="0" smtClean="0"/>
              <a:t>And this became the  conventional wisdom in the field.</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11</a:t>
            </a:fld>
            <a:endParaRPr lang="en-US"/>
          </a:p>
        </p:txBody>
      </p:sp>
    </p:spTree>
    <p:extLst>
      <p:ext uri="{BB962C8B-B14F-4D97-AF65-F5344CB8AC3E}">
        <p14:creationId xmlns:p14="http://schemas.microsoft.com/office/powerpoint/2010/main" val="167923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Schwarz &amp; </a:t>
            </a:r>
            <a:r>
              <a:rPr lang="en-US" dirty="0" err="1"/>
              <a:t>Seiberg</a:t>
            </a:r>
            <a:r>
              <a:rPr lang="en-US" dirty="0"/>
              <a:t>, </a:t>
            </a:r>
            <a:r>
              <a:rPr lang="en-US" i="1" dirty="0"/>
              <a:t>Rev. Mod. Phys.</a:t>
            </a:r>
            <a:r>
              <a:rPr lang="en-US" dirty="0"/>
              <a:t> </a:t>
            </a:r>
            <a:r>
              <a:rPr lang="en-US" b="1" dirty="0"/>
              <a:t>71,</a:t>
            </a:r>
            <a:r>
              <a:rPr lang="en-US" dirty="0"/>
              <a:t> S112 (1999)</a:t>
            </a:r>
          </a:p>
        </p:txBody>
      </p:sp>
      <p:sp>
        <p:nvSpPr>
          <p:cNvPr id="4" name="Foliennummernplatzhalter 3"/>
          <p:cNvSpPr>
            <a:spLocks noGrp="1"/>
          </p:cNvSpPr>
          <p:nvPr>
            <p:ph type="sldNum" sz="quarter" idx="10"/>
          </p:nvPr>
        </p:nvSpPr>
        <p:spPr/>
        <p:txBody>
          <a:bodyPr/>
          <a:lstStyle/>
          <a:p>
            <a:pPr>
              <a:defRPr/>
            </a:pPr>
            <a:fld id="{D52DBE2A-2687-4338-8285-B34DC30854AC}" type="slidenum">
              <a:rPr lang="de-DE" smtClean="0"/>
              <a:pPr>
                <a:defRPr/>
              </a:pPr>
              <a:t>14</a:t>
            </a:fld>
            <a:endParaRPr lang="de-DE"/>
          </a:p>
        </p:txBody>
      </p:sp>
    </p:spTree>
    <p:extLst>
      <p:ext uri="{BB962C8B-B14F-4D97-AF65-F5344CB8AC3E}">
        <p14:creationId xmlns:p14="http://schemas.microsoft.com/office/powerpoint/2010/main" val="182166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at this point we enter the game with</a:t>
            </a:r>
            <a:r>
              <a:rPr lang="en-US" baseline="0" dirty="0" smtClean="0"/>
              <a:t> a very modest goal which is to come up with physical system where PT symmetry can be implemented. Of course hoping to go beyond that and demonstrating some intriguing effects but our initial goal was very down to earth.</a:t>
            </a:r>
          </a:p>
          <a:p>
            <a:r>
              <a:rPr lang="en-US" baseline="0" dirty="0" smtClean="0"/>
              <a:t>And the idea was very simple, at least theoretically. We know  that the propagation of wide beams respects an equation of diffraction analogous to Schrodinger equation, apart from replacing the time variable with z. We also know that potentials in SE can be realized using the so called optical potential which is nothing more than engineering the spatial distribution of refractive index. So complex potential would me complex refractive index profile which can be achieved using gain and loss. Even though the idea is very simple but it was exciting to even think that loss might be useful.</a:t>
            </a:r>
            <a:endParaRPr lang="en-US" dirty="0"/>
          </a:p>
        </p:txBody>
      </p:sp>
      <p:sp>
        <p:nvSpPr>
          <p:cNvPr id="4" name="Slide Number Placeholder 3"/>
          <p:cNvSpPr>
            <a:spLocks noGrp="1"/>
          </p:cNvSpPr>
          <p:nvPr>
            <p:ph type="sldNum" sz="quarter" idx="10"/>
          </p:nvPr>
        </p:nvSpPr>
        <p:spPr/>
        <p:txBody>
          <a:bodyPr/>
          <a:lstStyle/>
          <a:p>
            <a:fld id="{70E78D23-0CF9-4247-B11F-D087E09EBD2F}" type="slidenum">
              <a:rPr lang="en-US" smtClean="0"/>
              <a:pPr/>
              <a:t>16</a:t>
            </a:fld>
            <a:endParaRPr lang="en-US"/>
          </a:p>
        </p:txBody>
      </p:sp>
    </p:spTree>
    <p:extLst>
      <p:ext uri="{BB962C8B-B14F-4D97-AF65-F5344CB8AC3E}">
        <p14:creationId xmlns:p14="http://schemas.microsoft.com/office/powerpoint/2010/main" val="111939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Effective index $\mu$</a:t>
            </a:r>
          </a:p>
          <a:p>
            <a:pPr defTabSz="457175">
              <a:defRPr/>
            </a:pPr>
            <a:r>
              <a:rPr lang="en-US" dirty="0"/>
              <a:t>W=-\</a:t>
            </a:r>
            <a:r>
              <a:rPr lang="en-US" dirty="0" err="1"/>
              <a:t>partial_x</a:t>
            </a:r>
            <a:r>
              <a:rPr lang="en-US" dirty="0"/>
              <a:t>\</a:t>
            </a:r>
            <a:r>
              <a:rPr lang="en-US" dirty="0" err="1"/>
              <a:t>ln</a:t>
            </a:r>
            <a:r>
              <a:rPr lang="en-US" dirty="0"/>
              <a:t>\psi_1^{(1)}</a:t>
            </a:r>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D52DBE2A-2687-4338-8285-B34DC30854AC}" type="slidenum">
              <a:rPr lang="de-DE" smtClean="0"/>
              <a:pPr>
                <a:defRPr/>
              </a:pPr>
              <a:t>18</a:t>
            </a:fld>
            <a:endParaRPr lang="de-DE"/>
          </a:p>
        </p:txBody>
      </p:sp>
    </p:spTree>
    <p:extLst>
      <p:ext uri="{BB962C8B-B14F-4D97-AF65-F5344CB8AC3E}">
        <p14:creationId xmlns:p14="http://schemas.microsoft.com/office/powerpoint/2010/main" val="194605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92F693-8B50-4910-9A99-CB83C8923C18}" type="datetime1">
              <a:rPr lang="en-US" smtClean="0"/>
              <a:pPr/>
              <a:t>6/27/2016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E095EA-0AEA-4BD5-9A26-AC841E9311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5F8F93-5209-4AB6-83FC-6D7159312549}" type="datetime1">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1DBE2-23CF-433F-B862-77320F94EAF6}" type="datetime1">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705851" y="6254750"/>
            <a:ext cx="2844800" cy="457200"/>
          </a:xfrm>
        </p:spPr>
        <p:txBody>
          <a:bodyPr/>
          <a:lstStyle>
            <a:lvl1pPr>
              <a:defRPr/>
            </a:lvl1pPr>
          </a:lstStyle>
          <a:p>
            <a:pPr>
              <a:defRPr/>
            </a:pPr>
            <a:fld id="{76846D45-3A02-485B-9DA0-04C38DEA8D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194E13-D61A-46EC-A1B4-294B5F41E18F}" type="datetime1">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AD4542-5C4C-4E75-A373-FD993E2BA60F}" type="datetime1">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95EA-0AEA-4BD5-9A26-AC841E9311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C89B76-EE1F-4A1A-AE3B-CE19D36F89B2}" type="datetime1">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17F78E-1BDB-4F01-8C04-2DD40AD6FAD1}" type="datetime1">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1BD014-B8CA-43EA-863E-D56DC6E115C5}" type="datetime1">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ABD0-CA53-422F-AE45-420B700D93BF}" type="datetime1">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F18D14-B353-499F-BC18-358B89620472}" type="datetime1">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095EA-0AEA-4BD5-9A26-AC841E931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60239-A693-4C43-9887-A77150845FE5}" type="datetime1">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F5E095EA-0AEA-4BD5-9A26-AC841E93111F}"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A12A9D-605E-4B47-853D-C57731DD706B}" type="datetime1">
              <a:rPr lang="en-US" smtClean="0"/>
              <a:pPr/>
              <a:t>6/27/2016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E095EA-0AEA-4BD5-9A26-AC841E93111F}"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6" name="Picture 15" descr="Michigan-Technological-University-DCC055F7.jpg"/>
          <p:cNvPicPr>
            <a:picLocks noChangeAspect="1"/>
          </p:cNvPicPr>
          <p:nvPr userDrawn="1"/>
        </p:nvPicPr>
        <p:blipFill>
          <a:blip r:embed="rId14" cstate="print">
            <a:clrChange>
              <a:clrFrom>
                <a:srgbClr val="FFFFFF"/>
              </a:clrFrom>
              <a:clrTo>
                <a:srgbClr val="FFFFFF">
                  <a:alpha val="0"/>
                </a:srgbClr>
              </a:clrTo>
            </a:clrChange>
          </a:blip>
          <a:stretch>
            <a:fillRect/>
          </a:stretch>
        </p:blipFill>
        <p:spPr>
          <a:xfrm>
            <a:off x="10889398" y="81888"/>
            <a:ext cx="1110018" cy="832513"/>
          </a:xfrm>
          <a:prstGeom prst="rect">
            <a:avLst/>
          </a:prstGeom>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36.wmf"/><Relationship Id="rId26" Type="http://schemas.openxmlformats.org/officeDocument/2006/relationships/image" Target="../media/image40.wmf"/><Relationship Id="rId21" Type="http://schemas.openxmlformats.org/officeDocument/2006/relationships/oleObject" Target="../embeddings/oleObject10.bin"/><Relationship Id="rId34" Type="http://schemas.openxmlformats.org/officeDocument/2006/relationships/image" Target="../media/image44.wmf"/><Relationship Id="rId7" Type="http://schemas.openxmlformats.org/officeDocument/2006/relationships/oleObject" Target="../embeddings/oleObject3.bin"/><Relationship Id="rId12" Type="http://schemas.openxmlformats.org/officeDocument/2006/relationships/image" Target="../media/image33.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35.wmf"/><Relationship Id="rId20" Type="http://schemas.openxmlformats.org/officeDocument/2006/relationships/image" Target="../media/image37.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0.wmf"/><Relationship Id="rId11" Type="http://schemas.openxmlformats.org/officeDocument/2006/relationships/oleObject" Target="../embeddings/oleObject5.bin"/><Relationship Id="rId24" Type="http://schemas.openxmlformats.org/officeDocument/2006/relationships/image" Target="../media/image39.wmf"/><Relationship Id="rId32" Type="http://schemas.openxmlformats.org/officeDocument/2006/relationships/image" Target="../media/image43.wmf"/><Relationship Id="rId37" Type="http://schemas.openxmlformats.org/officeDocument/2006/relationships/oleObject" Target="../embeddings/oleObject18.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41.wmf"/><Relationship Id="rId36" Type="http://schemas.openxmlformats.org/officeDocument/2006/relationships/image" Target="../media/image45.wmf"/><Relationship Id="rId10" Type="http://schemas.openxmlformats.org/officeDocument/2006/relationships/image" Target="../media/image32.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9.wmf"/><Relationship Id="rId9" Type="http://schemas.openxmlformats.org/officeDocument/2006/relationships/oleObject" Target="../embeddings/oleObject4.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oleObject" Target="../embeddings/oleObject13.bin"/><Relationship Id="rId30" Type="http://schemas.openxmlformats.org/officeDocument/2006/relationships/image" Target="../media/image42.wmf"/><Relationship Id="rId35" Type="http://schemas.openxmlformats.org/officeDocument/2006/relationships/oleObject" Target="../embeddings/oleObject17.bin"/><Relationship Id="rId8" Type="http://schemas.openxmlformats.org/officeDocument/2006/relationships/image" Target="../media/image31.wmf"/><Relationship Id="rId3"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2.jpeg"/><Relationship Id="rId3" Type="http://schemas.openxmlformats.org/officeDocument/2006/relationships/notesSlide" Target="../notesSlides/notesSlide8.xml"/><Relationship Id="rId7" Type="http://schemas.openxmlformats.org/officeDocument/2006/relationships/image" Target="../media/image48.wmf"/><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47.wmf"/><Relationship Id="rId10" Type="http://schemas.openxmlformats.org/officeDocument/2006/relationships/image" Target="../media/image49.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0.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4.bin"/><Relationship Id="rId11" Type="http://schemas.openxmlformats.org/officeDocument/2006/relationships/image" Target="../media/image64.png"/><Relationship Id="rId5" Type="http://schemas.openxmlformats.org/officeDocument/2006/relationships/image" Target="../media/image60.wmf"/><Relationship Id="rId10" Type="http://schemas.openxmlformats.org/officeDocument/2006/relationships/image" Target="../media/image63.png"/><Relationship Id="rId4" Type="http://schemas.openxmlformats.org/officeDocument/2006/relationships/oleObject" Target="../embeddings/oleObject23.bin"/><Relationship Id="rId9" Type="http://schemas.openxmlformats.org/officeDocument/2006/relationships/image" Target="../media/image62.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2.bin"/><Relationship Id="rId18" Type="http://schemas.openxmlformats.org/officeDocument/2006/relationships/oleObject" Target="../embeddings/oleObject35.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74.wmf"/><Relationship Id="rId17"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image" Target="../media/image72.wmf"/><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3.bin"/><Relationship Id="rId10" Type="http://schemas.openxmlformats.org/officeDocument/2006/relationships/image" Target="../media/image73.wmf"/><Relationship Id="rId4" Type="http://schemas.openxmlformats.org/officeDocument/2006/relationships/image" Target="../media/image71.wmf"/><Relationship Id="rId9" Type="http://schemas.openxmlformats.org/officeDocument/2006/relationships/oleObject" Target="../embeddings/oleObject30.bin"/><Relationship Id="rId14" Type="http://schemas.openxmlformats.org/officeDocument/2006/relationships/image" Target="../media/image7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7.wmf"/><Relationship Id="rId5" Type="http://schemas.openxmlformats.org/officeDocument/2006/relationships/oleObject" Target="../embeddings/oleObject36.bin"/><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2.png"/><Relationship Id="rId5" Type="http://schemas.openxmlformats.org/officeDocument/2006/relationships/image" Target="../media/image75.wmf"/><Relationship Id="rId4"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1">
                <a:shade val="90000"/>
                <a:satMod val="150000"/>
              </a:schemeClr>
              <a:schemeClr val="bg1">
                <a:tint val="88000"/>
                <a:satMod val="150000"/>
              </a:schemeClr>
            </a:duotone>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E095EA-0AEA-4BD5-9A26-AC841E93111F}" type="slidenum">
              <a:rPr lang="en-US" smtClean="0"/>
              <a:pPr/>
              <a:t>1</a:t>
            </a:fld>
            <a:endParaRPr lang="en-US"/>
          </a:p>
        </p:txBody>
      </p:sp>
      <p:sp>
        <p:nvSpPr>
          <p:cNvPr id="7" name="Text Box 2"/>
          <p:cNvSpPr txBox="1">
            <a:spLocks noChangeArrowheads="1"/>
          </p:cNvSpPr>
          <p:nvPr/>
        </p:nvSpPr>
        <p:spPr bwMode="auto">
          <a:xfrm>
            <a:off x="2893326" y="3730104"/>
            <a:ext cx="5685028" cy="2000548"/>
          </a:xfrm>
          <a:prstGeom prst="rect">
            <a:avLst/>
          </a:prstGeom>
          <a:noFill/>
          <a:ln w="9525">
            <a:noFill/>
            <a:miter lim="800000"/>
            <a:headEnd/>
            <a:tailEnd/>
          </a:ln>
          <a:effectLst/>
        </p:spPr>
        <p:txBody>
          <a:bodyPr wrap="square">
            <a:spAutoFit/>
          </a:bodyPr>
          <a:lstStyle/>
          <a:p>
            <a:pPr algn="ctr"/>
            <a:r>
              <a:rPr lang="en-US" sz="1600" b="1" dirty="0" err="1" smtClean="0">
                <a:solidFill>
                  <a:srgbClr val="002060"/>
                </a:solidFill>
                <a:latin typeface="Times New Roman" pitchFamily="18" charset="0"/>
                <a:cs typeface="Times New Roman" pitchFamily="18" charset="0"/>
              </a:rPr>
              <a:t>Ramy</a:t>
            </a:r>
            <a:r>
              <a:rPr lang="en-US" sz="1600" b="1" dirty="0" smtClean="0">
                <a:solidFill>
                  <a:srgbClr val="002060"/>
                </a:solidFill>
                <a:latin typeface="Times New Roman" pitchFamily="18" charset="0"/>
                <a:cs typeface="Times New Roman" pitchFamily="18" charset="0"/>
              </a:rPr>
              <a:t> El-Ganainy</a:t>
            </a:r>
            <a:r>
              <a:rPr lang="en-US" sz="1600" b="1" baseline="30000" dirty="0" smtClean="0">
                <a:solidFill>
                  <a:srgbClr val="002060"/>
                </a:solidFill>
                <a:latin typeface="Times New Roman" pitchFamily="18" charset="0"/>
                <a:cs typeface="Times New Roman" pitchFamily="18" charset="0"/>
              </a:rPr>
              <a:t>1,2</a:t>
            </a:r>
            <a:endParaRPr lang="en-US" sz="1600" b="1" dirty="0" smtClean="0">
              <a:solidFill>
                <a:srgbClr val="002060"/>
              </a:solidFill>
              <a:latin typeface="Times New Roman" pitchFamily="18" charset="0"/>
              <a:cs typeface="Times New Roman" pitchFamily="18" charset="0"/>
            </a:endParaRPr>
          </a:p>
          <a:p>
            <a:pPr algn="ctr"/>
            <a:endParaRPr lang="en-US" sz="2000" b="1" dirty="0" smtClean="0">
              <a:solidFill>
                <a:srgbClr val="002060"/>
              </a:solidFill>
              <a:latin typeface="Times New Roman" pitchFamily="18" charset="0"/>
              <a:cs typeface="Times New Roman" pitchFamily="18" charset="0"/>
            </a:endParaRPr>
          </a:p>
          <a:p>
            <a:pPr algn="ctr"/>
            <a:r>
              <a:rPr lang="en-US" sz="1600" b="1" baseline="30000" dirty="0" smtClean="0">
                <a:solidFill>
                  <a:srgbClr val="002060"/>
                </a:solidFill>
                <a:latin typeface="Times New Roman" pitchFamily="18" charset="0"/>
                <a:cs typeface="Times New Roman" pitchFamily="18" charset="0"/>
              </a:rPr>
              <a:t>1</a:t>
            </a:r>
            <a:r>
              <a:rPr lang="en-US" sz="1600" b="1" dirty="0" smtClean="0">
                <a:solidFill>
                  <a:srgbClr val="002060"/>
                </a:solidFill>
                <a:latin typeface="Times New Roman" pitchFamily="18" charset="0"/>
                <a:cs typeface="Times New Roman" pitchFamily="18" charset="0"/>
              </a:rPr>
              <a:t>Michigan Technological University (MTU)</a:t>
            </a:r>
            <a:endParaRPr lang="en-US" sz="2000" b="1" dirty="0" smtClean="0">
              <a:solidFill>
                <a:srgbClr val="002060"/>
              </a:solidFill>
              <a:latin typeface="Times New Roman" pitchFamily="18" charset="0"/>
              <a:cs typeface="Times New Roman" pitchFamily="18" charset="0"/>
            </a:endParaRPr>
          </a:p>
          <a:p>
            <a:pPr algn="ctr"/>
            <a:r>
              <a:rPr lang="en-US" sz="1600" b="1" baseline="30000" dirty="0" smtClean="0">
                <a:solidFill>
                  <a:srgbClr val="002060"/>
                </a:solidFill>
                <a:latin typeface="Times New Roman" pitchFamily="18" charset="0"/>
                <a:cs typeface="Times New Roman" pitchFamily="18" charset="0"/>
              </a:rPr>
              <a:t>2</a:t>
            </a:r>
            <a:r>
              <a:rPr lang="en-US" sz="1600" b="1" dirty="0" smtClean="0">
                <a:solidFill>
                  <a:srgbClr val="002060"/>
                </a:solidFill>
                <a:latin typeface="Times New Roman" pitchFamily="18" charset="0"/>
                <a:cs typeface="Times New Roman" pitchFamily="18" charset="0"/>
              </a:rPr>
              <a:t>Max Planck Institute for the Physics of Complex Systems</a:t>
            </a:r>
          </a:p>
          <a:p>
            <a:pPr algn="ctr"/>
            <a:endParaRPr lang="en-US" sz="1600" b="1" dirty="0">
              <a:solidFill>
                <a:srgbClr val="002060"/>
              </a:solidFill>
              <a:latin typeface="Times New Roman" pitchFamily="18" charset="0"/>
              <a:cs typeface="Times New Roman" pitchFamily="18" charset="0"/>
            </a:endParaRPr>
          </a:p>
          <a:p>
            <a:endParaRPr lang="en-US" sz="2000" b="1" dirty="0" smtClean="0">
              <a:solidFill>
                <a:srgbClr val="002060"/>
              </a:solidFill>
              <a:latin typeface="Times New Roman" pitchFamily="18" charset="0"/>
              <a:cs typeface="Times New Roman" pitchFamily="18" charset="0"/>
            </a:endParaRPr>
          </a:p>
          <a:p>
            <a:endParaRPr lang="en-US" sz="2000" dirty="0">
              <a:solidFill>
                <a:srgbClr val="000099"/>
              </a:solidFill>
            </a:endParaRPr>
          </a:p>
        </p:txBody>
      </p:sp>
      <p:sp>
        <p:nvSpPr>
          <p:cNvPr id="8" name="TextBox 7"/>
          <p:cNvSpPr txBox="1"/>
          <p:nvPr/>
        </p:nvSpPr>
        <p:spPr>
          <a:xfrm>
            <a:off x="2307906" y="1894823"/>
            <a:ext cx="7745005" cy="584775"/>
          </a:xfrm>
          <a:prstGeom prst="rect">
            <a:avLst/>
          </a:prstGeom>
          <a:noFill/>
        </p:spPr>
        <p:txBody>
          <a:bodyPr wrap="none" rtlCol="0">
            <a:spAutoFit/>
          </a:bodyPr>
          <a:lstStyle/>
          <a:p>
            <a:r>
              <a:rPr lang="en-US" sz="3200" b="1" dirty="0" smtClean="0">
                <a:solidFill>
                  <a:srgbClr val="C00000"/>
                </a:solidFill>
                <a:latin typeface="Times New Roman" pitchFamily="18" charset="0"/>
                <a:ea typeface="Tahoma" pitchFamily="34" charset="0"/>
                <a:cs typeface="Times New Roman" pitchFamily="18" charset="0"/>
              </a:rPr>
              <a:t>Non-Hermitian supersymmetric structures</a:t>
            </a:r>
            <a:endParaRPr lang="en-US" sz="3200" b="1" dirty="0">
              <a:solidFill>
                <a:srgbClr val="C00000"/>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E095EA-0AEA-4BD5-9A26-AC841E93111F}" type="slidenum">
              <a:rPr lang="en-US" smtClean="0"/>
              <a:pPr/>
              <a:t>10</a:t>
            </a:fld>
            <a:endParaRPr lang="en-US"/>
          </a:p>
        </p:txBody>
      </p:sp>
      <p:sp>
        <p:nvSpPr>
          <p:cNvPr id="7" name="Text Box 2"/>
          <p:cNvSpPr txBox="1">
            <a:spLocks noChangeArrowheads="1"/>
          </p:cNvSpPr>
          <p:nvPr/>
        </p:nvSpPr>
        <p:spPr bwMode="auto">
          <a:xfrm>
            <a:off x="3168873" y="3170545"/>
            <a:ext cx="5122877" cy="2000548"/>
          </a:xfrm>
          <a:prstGeom prst="rect">
            <a:avLst/>
          </a:prstGeom>
          <a:noFill/>
          <a:ln w="9525">
            <a:noFill/>
            <a:miter lim="800000"/>
            <a:headEnd/>
            <a:tailEnd/>
          </a:ln>
          <a:effectLst/>
        </p:spPr>
        <p:txBody>
          <a:bodyPr wrap="square">
            <a:spAutoFit/>
          </a:bodyPr>
          <a:lstStyle/>
          <a:p>
            <a:pPr algn="ctr"/>
            <a:r>
              <a:rPr lang="en-US" sz="1600" b="1" dirty="0" err="1" smtClean="0">
                <a:solidFill>
                  <a:srgbClr val="002060"/>
                </a:solidFill>
                <a:latin typeface="Times New Roman" pitchFamily="18" charset="0"/>
                <a:cs typeface="Times New Roman" pitchFamily="18" charset="0"/>
              </a:rPr>
              <a:t>Ramy</a:t>
            </a:r>
            <a:r>
              <a:rPr lang="en-US" sz="1600" b="1" dirty="0" smtClean="0">
                <a:solidFill>
                  <a:srgbClr val="002060"/>
                </a:solidFill>
                <a:latin typeface="Times New Roman" pitchFamily="18" charset="0"/>
                <a:cs typeface="Times New Roman" pitchFamily="18" charset="0"/>
              </a:rPr>
              <a:t> El-</a:t>
            </a:r>
            <a:r>
              <a:rPr lang="en-US" sz="1600" b="1" dirty="0" err="1" smtClean="0">
                <a:solidFill>
                  <a:srgbClr val="002060"/>
                </a:solidFill>
                <a:latin typeface="Times New Roman" pitchFamily="18" charset="0"/>
                <a:cs typeface="Times New Roman" pitchFamily="18" charset="0"/>
              </a:rPr>
              <a:t>Ganainy</a:t>
            </a:r>
            <a:r>
              <a:rPr lang="en-US" sz="1600" b="1" baseline="30000" dirty="0" smtClean="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 Li Ge</a:t>
            </a:r>
            <a:r>
              <a:rPr lang="en-US" sz="1600" b="1" baseline="30000" dirty="0" smtClean="0">
                <a:solidFill>
                  <a:srgbClr val="002060"/>
                </a:solidFill>
                <a:latin typeface="Times New Roman" pitchFamily="18" charset="0"/>
                <a:cs typeface="Times New Roman" pitchFamily="18" charset="0"/>
              </a:rPr>
              <a:t>2</a:t>
            </a:r>
            <a:r>
              <a:rPr lang="en-US" sz="1600" b="1" dirty="0" smtClean="0">
                <a:solidFill>
                  <a:srgbClr val="002060"/>
                </a:solidFill>
                <a:latin typeface="Times New Roman" pitchFamily="18" charset="0"/>
                <a:cs typeface="Times New Roman" pitchFamily="18" charset="0"/>
              </a:rPr>
              <a:t> and D.N. Christodoulides</a:t>
            </a:r>
            <a:r>
              <a:rPr lang="en-US" sz="1600" b="1" baseline="30000" dirty="0" smtClean="0">
                <a:solidFill>
                  <a:srgbClr val="002060"/>
                </a:solidFill>
                <a:latin typeface="Times New Roman" pitchFamily="18" charset="0"/>
                <a:cs typeface="Times New Roman" pitchFamily="18" charset="0"/>
              </a:rPr>
              <a:t>3</a:t>
            </a:r>
            <a:endParaRPr lang="en-US" sz="1600" b="1" dirty="0" smtClean="0">
              <a:solidFill>
                <a:srgbClr val="002060"/>
              </a:solidFill>
              <a:latin typeface="Times New Roman" pitchFamily="18" charset="0"/>
              <a:cs typeface="Times New Roman" pitchFamily="18" charset="0"/>
            </a:endParaRPr>
          </a:p>
          <a:p>
            <a:pPr algn="ctr"/>
            <a:endParaRPr lang="en-US" sz="2000" b="1" dirty="0" smtClean="0">
              <a:solidFill>
                <a:srgbClr val="002060"/>
              </a:solidFill>
              <a:latin typeface="Times New Roman" pitchFamily="18" charset="0"/>
              <a:cs typeface="Times New Roman" pitchFamily="18" charset="0"/>
            </a:endParaRPr>
          </a:p>
          <a:p>
            <a:pPr algn="ctr"/>
            <a:r>
              <a:rPr lang="en-US" sz="1600" b="1" baseline="30000" dirty="0" smtClean="0">
                <a:solidFill>
                  <a:srgbClr val="002060"/>
                </a:solidFill>
                <a:latin typeface="Times New Roman" pitchFamily="18" charset="0"/>
                <a:cs typeface="Times New Roman" pitchFamily="18" charset="0"/>
              </a:rPr>
              <a:t>1</a:t>
            </a:r>
            <a:r>
              <a:rPr lang="en-US" sz="1600" b="1" dirty="0" smtClean="0">
                <a:solidFill>
                  <a:srgbClr val="002060"/>
                </a:solidFill>
                <a:latin typeface="Times New Roman" pitchFamily="18" charset="0"/>
                <a:cs typeface="Times New Roman" pitchFamily="18" charset="0"/>
              </a:rPr>
              <a:t>Michigan Technological University (MTU)</a:t>
            </a:r>
            <a:endParaRPr lang="en-US" sz="1600" b="1" dirty="0">
              <a:solidFill>
                <a:srgbClr val="002060"/>
              </a:solidFill>
              <a:latin typeface="Times New Roman" pitchFamily="18" charset="0"/>
              <a:cs typeface="Times New Roman" pitchFamily="18" charset="0"/>
            </a:endParaRPr>
          </a:p>
          <a:p>
            <a:pPr algn="ctr"/>
            <a:r>
              <a:rPr lang="en-US" sz="1600" b="1" baseline="30000" dirty="0" smtClean="0">
                <a:solidFill>
                  <a:srgbClr val="002060"/>
                </a:solidFill>
                <a:latin typeface="Times New Roman" pitchFamily="18" charset="0"/>
                <a:cs typeface="Times New Roman" pitchFamily="18" charset="0"/>
              </a:rPr>
              <a:t>2</a:t>
            </a:r>
            <a:r>
              <a:rPr lang="en-US" sz="1600" b="1" dirty="0" smtClean="0">
                <a:solidFill>
                  <a:srgbClr val="002060"/>
                </a:solidFill>
                <a:latin typeface="Times New Roman" pitchFamily="18" charset="0"/>
                <a:cs typeface="Times New Roman" pitchFamily="18" charset="0"/>
              </a:rPr>
              <a:t>City University of New York (CUNY)</a:t>
            </a:r>
          </a:p>
          <a:p>
            <a:pPr algn="ctr"/>
            <a:r>
              <a:rPr lang="en-US" sz="1600" b="1" baseline="30000" dirty="0" smtClean="0">
                <a:solidFill>
                  <a:srgbClr val="002060"/>
                </a:solidFill>
                <a:latin typeface="Times New Roman" pitchFamily="18" charset="0"/>
                <a:cs typeface="Times New Roman" pitchFamily="18" charset="0"/>
              </a:rPr>
              <a:t>3</a:t>
            </a:r>
            <a:r>
              <a:rPr lang="en-US" sz="1600" b="1" dirty="0" smtClean="0">
                <a:solidFill>
                  <a:srgbClr val="002060"/>
                </a:solidFill>
                <a:latin typeface="Times New Roman" pitchFamily="18" charset="0"/>
                <a:cs typeface="Times New Roman" pitchFamily="18" charset="0"/>
              </a:rPr>
              <a:t>University of Central Florida (UCF)</a:t>
            </a:r>
          </a:p>
          <a:p>
            <a:endParaRPr lang="en-US" sz="2000" b="1" dirty="0" smtClean="0">
              <a:solidFill>
                <a:srgbClr val="002060"/>
              </a:solidFill>
              <a:latin typeface="Times New Roman" pitchFamily="18" charset="0"/>
              <a:cs typeface="Times New Roman" pitchFamily="18" charset="0"/>
            </a:endParaRPr>
          </a:p>
          <a:p>
            <a:endParaRPr lang="en-US" sz="2000" dirty="0">
              <a:solidFill>
                <a:srgbClr val="000099"/>
              </a:solidFill>
            </a:endParaRPr>
          </a:p>
        </p:txBody>
      </p:sp>
      <p:sp>
        <p:nvSpPr>
          <p:cNvPr id="8" name="TextBox 7"/>
          <p:cNvSpPr txBox="1"/>
          <p:nvPr/>
        </p:nvSpPr>
        <p:spPr>
          <a:xfrm>
            <a:off x="3126772" y="1908471"/>
            <a:ext cx="5263557" cy="584775"/>
          </a:xfrm>
          <a:prstGeom prst="rect">
            <a:avLst/>
          </a:prstGeom>
          <a:noFill/>
        </p:spPr>
        <p:txBody>
          <a:bodyPr wrap="none" rtlCol="0">
            <a:spAutoFit/>
          </a:bodyPr>
          <a:lstStyle/>
          <a:p>
            <a:r>
              <a:rPr lang="en-US" sz="3200" b="1" dirty="0" smtClean="0">
                <a:solidFill>
                  <a:srgbClr val="C00000"/>
                </a:solidFill>
                <a:latin typeface="Times New Roman" pitchFamily="18" charset="0"/>
                <a:ea typeface="Tahoma" pitchFamily="34" charset="0"/>
                <a:cs typeface="Times New Roman" pitchFamily="18" charset="0"/>
              </a:rPr>
              <a:t>Supersymmetric laser arrays</a:t>
            </a:r>
            <a:endParaRPr lang="en-US" sz="3200" b="1" dirty="0">
              <a:solidFill>
                <a:srgbClr val="C00000"/>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765454" y="784284"/>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Motivation</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3" name="Slide Number Placeholder 12"/>
          <p:cNvSpPr>
            <a:spLocks noGrp="1"/>
          </p:cNvSpPr>
          <p:nvPr>
            <p:ph type="sldNum" sz="quarter" idx="12"/>
          </p:nvPr>
        </p:nvSpPr>
        <p:spPr/>
        <p:txBody>
          <a:bodyPr/>
          <a:lstStyle/>
          <a:p>
            <a:fld id="{F5E095EA-0AEA-4BD5-9A26-AC841E93111F}" type="slidenum">
              <a:rPr lang="en-US" smtClean="0"/>
              <a:pPr/>
              <a:t>11</a:t>
            </a:fld>
            <a:endParaRPr lang="en-US"/>
          </a:p>
        </p:txBody>
      </p:sp>
      <p:sp>
        <p:nvSpPr>
          <p:cNvPr id="34" name="TextBox 33"/>
          <p:cNvSpPr txBox="1"/>
          <p:nvPr/>
        </p:nvSpPr>
        <p:spPr>
          <a:xfrm>
            <a:off x="177421" y="1665027"/>
            <a:ext cx="5293437" cy="369332"/>
          </a:xfrm>
          <a:prstGeom prst="rect">
            <a:avLst/>
          </a:prstGeom>
          <a:noFill/>
        </p:spPr>
        <p:txBody>
          <a:bodyPr wrap="none" rtlCol="0">
            <a:spAutoFit/>
          </a:bodyPr>
          <a:lstStyle/>
          <a:p>
            <a:r>
              <a:rPr lang="en-US" b="1" u="sng" dirty="0" smtClean="0">
                <a:solidFill>
                  <a:srgbClr val="002060"/>
                </a:solidFill>
              </a:rPr>
              <a:t>Single transverse mode high power laser arrays </a:t>
            </a:r>
            <a:endParaRPr lang="en-US" b="1" u="sng" dirty="0">
              <a:solidFill>
                <a:srgbClr val="002060"/>
              </a:solidFill>
            </a:endParaRPr>
          </a:p>
        </p:txBody>
      </p:sp>
      <p:grpSp>
        <p:nvGrpSpPr>
          <p:cNvPr id="37" name="Group 36"/>
          <p:cNvGrpSpPr/>
          <p:nvPr/>
        </p:nvGrpSpPr>
        <p:grpSpPr>
          <a:xfrm>
            <a:off x="2320126" y="302526"/>
            <a:ext cx="9230442" cy="5061036"/>
            <a:chOff x="1951630" y="643726"/>
            <a:chExt cx="9230442" cy="5061036"/>
          </a:xfrm>
        </p:grpSpPr>
        <p:grpSp>
          <p:nvGrpSpPr>
            <p:cNvPr id="30" name="Group 29"/>
            <p:cNvGrpSpPr/>
            <p:nvPr/>
          </p:nvGrpSpPr>
          <p:grpSpPr>
            <a:xfrm>
              <a:off x="2038072" y="643726"/>
              <a:ext cx="9144000" cy="4624315"/>
              <a:chOff x="0" y="0"/>
              <a:chExt cx="9144000" cy="4624315"/>
            </a:xfrm>
          </p:grpSpPr>
          <p:sp>
            <p:nvSpPr>
              <p:cNvPr id="31" name="Rectangle 30"/>
              <p:cNvSpPr/>
              <p:nvPr/>
            </p:nvSpPr>
            <p:spPr>
              <a:xfrm>
                <a:off x="1113426" y="2265521"/>
                <a:ext cx="3415351" cy="2358794"/>
              </a:xfrm>
              <a:prstGeom prst="rect">
                <a:avLst/>
              </a:prstGeom>
              <a:solidFill>
                <a:srgbClr val="FFFF99"/>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 name="Rectangle 32"/>
              <p:cNvSpPr/>
              <p:nvPr/>
            </p:nvSpPr>
            <p:spPr>
              <a:xfrm>
                <a:off x="1197592" y="2850112"/>
                <a:ext cx="3048000" cy="1241946"/>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Left Arrow 35"/>
            <p:cNvSpPr/>
            <p:nvPr/>
          </p:nvSpPr>
          <p:spPr>
            <a:xfrm>
              <a:off x="1951630" y="4708475"/>
              <a:ext cx="1815152" cy="996287"/>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57264" y="1255609"/>
            <a:ext cx="9144000" cy="3769034"/>
            <a:chOff x="-557264" y="1255609"/>
            <a:chExt cx="9144000" cy="3769034"/>
          </a:xfrm>
        </p:grpSpPr>
        <p:grpSp>
          <p:nvGrpSpPr>
            <p:cNvPr id="22" name="Group 21"/>
            <p:cNvGrpSpPr/>
            <p:nvPr/>
          </p:nvGrpSpPr>
          <p:grpSpPr>
            <a:xfrm>
              <a:off x="-557264" y="1255609"/>
              <a:ext cx="9144000" cy="3091208"/>
              <a:chOff x="0" y="0"/>
              <a:chExt cx="9144000" cy="3091208"/>
            </a:xfrm>
          </p:grpSpPr>
          <p:sp>
            <p:nvSpPr>
              <p:cNvPr id="23" name="Rectangle 22"/>
              <p:cNvSpPr/>
              <p:nvPr/>
            </p:nvSpPr>
            <p:spPr>
              <a:xfrm>
                <a:off x="1113426" y="2265521"/>
                <a:ext cx="3415351" cy="825687"/>
              </a:xfrm>
              <a:prstGeom prst="rect">
                <a:avLst/>
              </a:prstGeom>
              <a:solidFill>
                <a:srgbClr val="FFFF99"/>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9" name="Rectangle 28"/>
              <p:cNvSpPr/>
              <p:nvPr/>
            </p:nvSpPr>
            <p:spPr>
              <a:xfrm>
                <a:off x="1183944" y="2536208"/>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Left Arrow 37"/>
            <p:cNvSpPr/>
            <p:nvPr/>
          </p:nvSpPr>
          <p:spPr>
            <a:xfrm>
              <a:off x="0" y="4653884"/>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704773" y="843893"/>
            <a:ext cx="9144000" cy="5001904"/>
            <a:chOff x="5704773" y="843893"/>
            <a:chExt cx="9144000" cy="5001904"/>
          </a:xfrm>
        </p:grpSpPr>
        <p:grpSp>
          <p:nvGrpSpPr>
            <p:cNvPr id="14" name="Group 13"/>
            <p:cNvGrpSpPr/>
            <p:nvPr/>
          </p:nvGrpSpPr>
          <p:grpSpPr>
            <a:xfrm>
              <a:off x="5704773" y="843893"/>
              <a:ext cx="9144000" cy="5001904"/>
              <a:chOff x="0" y="0"/>
              <a:chExt cx="9144000" cy="5001904"/>
            </a:xfrm>
          </p:grpSpPr>
          <p:sp>
            <p:nvSpPr>
              <p:cNvPr id="15" name="Rectangle 14"/>
              <p:cNvSpPr/>
              <p:nvPr/>
            </p:nvSpPr>
            <p:spPr>
              <a:xfrm>
                <a:off x="1959592" y="1344304"/>
                <a:ext cx="3821376" cy="3657600"/>
              </a:xfrm>
              <a:prstGeom prst="rect">
                <a:avLst/>
              </a:prstGeom>
              <a:solidFill>
                <a:srgbClr val="FFFF99"/>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 name="Rectangle 16"/>
              <p:cNvSpPr/>
              <p:nvPr/>
            </p:nvSpPr>
            <p:spPr>
              <a:xfrm>
                <a:off x="1613848" y="2792104"/>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57400" y="3048000"/>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00952" y="3303896"/>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587088"/>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83944" y="2536208"/>
                <a:ext cx="3048000" cy="304800"/>
              </a:xfrm>
              <a:prstGeom prst="rect">
                <a:avLst/>
              </a:prstGeom>
              <a:solidFill>
                <a:srgbClr val="00B0F0"/>
              </a:solidFill>
              <a:ln>
                <a:noFill/>
              </a:ln>
              <a:scene3d>
                <a:camera prst="isometricTopUp"/>
                <a:lightRig rig="threePt" dir="t"/>
              </a:scene3d>
              <a:sp3d>
                <a:bevelT w="889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Left Arrow 39"/>
            <p:cNvSpPr/>
            <p:nvPr/>
          </p:nvSpPr>
          <p:spPr>
            <a:xfrm>
              <a:off x="6239305" y="4233080"/>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a:off x="6664665" y="4494664"/>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p:cNvSpPr/>
            <p:nvPr/>
          </p:nvSpPr>
          <p:spPr>
            <a:xfrm>
              <a:off x="7101401" y="4767624"/>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7565433" y="5026936"/>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a:off x="8070385" y="5299881"/>
              <a:ext cx="1216932" cy="370759"/>
            </a:xfrm>
            <a:prstGeom prst="leftArrow">
              <a:avLst/>
            </a:prstGeom>
            <a:solidFill>
              <a:srgbClr val="C00000"/>
            </a:solidFill>
            <a:ln>
              <a:no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259306" y="5920461"/>
            <a:ext cx="4535537" cy="738664"/>
          </a:xfrm>
          <a:prstGeom prst="rect">
            <a:avLst/>
          </a:prstGeom>
          <a:noFill/>
        </p:spPr>
        <p:txBody>
          <a:bodyPr wrap="none" rtlCol="0">
            <a:spAutoFit/>
          </a:bodyPr>
          <a:lstStyle/>
          <a:p>
            <a:pPr>
              <a:buFont typeface="Arial" pitchFamily="34" charset="0"/>
              <a:buChar char="•"/>
            </a:pPr>
            <a:r>
              <a:rPr lang="en-US" sz="1400" dirty="0" smtClean="0">
                <a:latin typeface="Times New Roman" pitchFamily="18" charset="0"/>
                <a:cs typeface="Times New Roman" pitchFamily="18" charset="0"/>
              </a:rPr>
              <a:t>E. </a:t>
            </a:r>
            <a:r>
              <a:rPr lang="en-US" sz="1400" dirty="0" err="1" smtClean="0">
                <a:latin typeface="Times New Roman" pitchFamily="18" charset="0"/>
                <a:cs typeface="Times New Roman" pitchFamily="18" charset="0"/>
              </a:rPr>
              <a:t>Kapon</a:t>
            </a:r>
            <a:r>
              <a:rPr lang="en-US" sz="1400" dirty="0" smtClean="0">
                <a:latin typeface="Times New Roman" pitchFamily="18" charset="0"/>
                <a:cs typeface="Times New Roman" pitchFamily="18" charset="0"/>
              </a:rPr>
              <a:t>,  J. Katz and A. </a:t>
            </a:r>
            <a:r>
              <a:rPr lang="en-US" sz="1400" dirty="0" err="1" smtClean="0">
                <a:latin typeface="Times New Roman" pitchFamily="18" charset="0"/>
                <a:cs typeface="Times New Roman" pitchFamily="18" charset="0"/>
              </a:rPr>
              <a:t>Yariv</a:t>
            </a:r>
            <a:r>
              <a:rPr lang="en-US" sz="1400" dirty="0" smtClean="0">
                <a:latin typeface="Times New Roman" pitchFamily="18" charset="0"/>
                <a:cs typeface="Times New Roman" pitchFamily="18" charset="0"/>
              </a:rPr>
              <a:t>, Optics </a:t>
            </a:r>
            <a:r>
              <a:rPr lang="en-US" sz="1400" dirty="0" err="1" smtClean="0">
                <a:latin typeface="Times New Roman" pitchFamily="18" charset="0"/>
                <a:cs typeface="Times New Roman" pitchFamily="18" charset="0"/>
              </a:rPr>
              <a:t>Lett</a:t>
            </a:r>
            <a:r>
              <a:rPr lang="en-US" sz="1400" dirty="0" smtClean="0">
                <a:latin typeface="Times New Roman" pitchFamily="18" charset="0"/>
                <a:cs typeface="Times New Roman" pitchFamily="18" charset="0"/>
              </a:rPr>
              <a:t>, 10, 125 (1984)</a:t>
            </a:r>
          </a:p>
          <a:p>
            <a:pPr>
              <a:buFont typeface="Arial" pitchFamily="34" charset="0"/>
              <a:buChar char="•"/>
            </a:pPr>
            <a:r>
              <a:rPr lang="en-US" sz="1400" dirty="0" smtClean="0">
                <a:latin typeface="Times New Roman" pitchFamily="18" charset="0"/>
                <a:cs typeface="Times New Roman" pitchFamily="18" charset="0"/>
              </a:rPr>
              <a:t>H. G. </a:t>
            </a:r>
            <a:r>
              <a:rPr lang="en-US" sz="1400" dirty="0" err="1" smtClean="0">
                <a:latin typeface="Times New Roman" pitchFamily="18" charset="0"/>
                <a:cs typeface="Times New Roman" pitchFamily="18" charset="0"/>
              </a:rPr>
              <a:t>Winful</a:t>
            </a:r>
            <a:r>
              <a:rPr lang="en-US" sz="1400" dirty="0" smtClean="0">
                <a:latin typeface="Times New Roman" pitchFamily="18" charset="0"/>
                <a:cs typeface="Times New Roman" pitchFamily="18" charset="0"/>
              </a:rPr>
              <a:t> and S. S. Wang, APL,  53, </a:t>
            </a:r>
            <a:r>
              <a:rPr lang="en-US" sz="1400" i="1" dirty="0" smtClean="0">
                <a:latin typeface="Times New Roman" pitchFamily="18" charset="0"/>
                <a:cs typeface="Times New Roman" pitchFamily="18" charset="0"/>
              </a:rPr>
              <a:t>1894 (1988)</a:t>
            </a:r>
          </a:p>
          <a:p>
            <a:pPr>
              <a:buFont typeface="Arial" pitchFamily="34" charset="0"/>
              <a:buChar char="•"/>
            </a:pPr>
            <a:r>
              <a:rPr lang="en-US" sz="1400" dirty="0" smtClean="0">
                <a:latin typeface="Times New Roman" pitchFamily="18" charset="0"/>
                <a:cs typeface="Times New Roman" pitchFamily="18" charset="0"/>
              </a:rPr>
              <a:t>A. F. </a:t>
            </a:r>
            <a:r>
              <a:rPr lang="en-US" sz="1400" dirty="0" err="1" smtClean="0">
                <a:latin typeface="Times New Roman" pitchFamily="18" charset="0"/>
                <a:cs typeface="Times New Roman" pitchFamily="18" charset="0"/>
              </a:rPr>
              <a:t>Glova</a:t>
            </a:r>
            <a:r>
              <a:rPr lang="en-US" sz="1400" dirty="0" smtClean="0">
                <a:latin typeface="Times New Roman" pitchFamily="18" charset="0"/>
                <a:cs typeface="Times New Roman" pitchFamily="18" charset="0"/>
              </a:rPr>
              <a:t>, Quantum Electronics, 33, 283 (2003) </a:t>
            </a:r>
            <a:endParaRPr lang="en-US"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heckerboard(across)">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4"/>
          <p:cNvSpPr>
            <a:spLocks noGrp="1"/>
          </p:cNvSpPr>
          <p:nvPr>
            <p:ph type="sldNum" sz="quarter" idx="10"/>
          </p:nvPr>
        </p:nvSpPr>
        <p:spPr>
          <a:noFill/>
        </p:spPr>
        <p:txBody>
          <a:bodyPr/>
          <a:lstStyle/>
          <a:p>
            <a:fld id="{A8B752E8-ECED-4D08-81CB-C110F00CE1EA}" type="slidenum">
              <a:rPr lang="en-US" smtClean="0">
                <a:ea typeface="ＭＳ Ｐゴシック" pitchFamily="34" charset="-128"/>
              </a:rPr>
              <a:pPr/>
              <a:t>12</a:t>
            </a:fld>
            <a:endParaRPr lang="en-US" smtClean="0">
              <a:ea typeface="ＭＳ Ｐゴシック" pitchFamily="34" charset="-128"/>
            </a:endParaRPr>
          </a:p>
        </p:txBody>
      </p:sp>
      <p:sp>
        <p:nvSpPr>
          <p:cNvPr id="33794" name="Title 1"/>
          <p:cNvSpPr>
            <a:spLocks noGrp="1"/>
          </p:cNvSpPr>
          <p:nvPr>
            <p:ph type="title" idx="4294967295"/>
          </p:nvPr>
        </p:nvSpPr>
        <p:spPr bwMode="auto">
          <a:xfrm>
            <a:off x="905302" y="871349"/>
            <a:ext cx="1756012" cy="636587"/>
          </a:xfrm>
          <a:prstGeom prst="rect">
            <a:avLst/>
          </a:prstGeom>
          <a:noFill/>
          <a:ln>
            <a:miter lim="800000"/>
            <a:headEnd/>
            <a:tailEnd/>
          </a:ln>
        </p:spPr>
        <p:txBody>
          <a:bodyPr/>
          <a:lstStyle/>
          <a:p>
            <a:r>
              <a:rPr lang="en-US" sz="2400" b="1" dirty="0" smtClean="0">
                <a:solidFill>
                  <a:srgbClr val="C00000"/>
                </a:solidFill>
                <a:latin typeface="Times" pitchFamily="18" charset="0"/>
                <a:ea typeface="ＭＳ Ｐゴシック" pitchFamily="34" charset="-128"/>
              </a:rPr>
              <a:t>Outline:</a:t>
            </a:r>
          </a:p>
        </p:txBody>
      </p:sp>
      <p:sp>
        <p:nvSpPr>
          <p:cNvPr id="33795" name="TextBox 18"/>
          <p:cNvSpPr txBox="1">
            <a:spLocks noChangeArrowheads="1"/>
          </p:cNvSpPr>
          <p:nvPr/>
        </p:nvSpPr>
        <p:spPr bwMode="auto">
          <a:xfrm>
            <a:off x="981754" y="1962529"/>
            <a:ext cx="5000087" cy="4801314"/>
          </a:xfrm>
          <a:prstGeom prst="rect">
            <a:avLst/>
          </a:prstGeom>
          <a:noFill/>
          <a:ln w="9525">
            <a:noFill/>
            <a:miter lim="800000"/>
            <a:headEnd/>
            <a:tailEnd/>
          </a:ln>
        </p:spPr>
        <p:txBody>
          <a:bodyPr wrap="none">
            <a:spAutoFit/>
          </a:bodyPr>
          <a:lstStyle/>
          <a:p>
            <a:pPr marL="457200" indent="-457200">
              <a:lnSpc>
                <a:spcPct val="150000"/>
              </a:lnSpc>
              <a:buAutoNum type="arabicPeriod"/>
            </a:pPr>
            <a:r>
              <a:rPr lang="en-US" sz="2400" b="1" dirty="0" smtClean="0">
                <a:solidFill>
                  <a:srgbClr val="002060"/>
                </a:solidFill>
                <a:latin typeface="Times" pitchFamily="18" charset="0"/>
              </a:rPr>
              <a:t>Supersymmetry (SUSY)</a:t>
            </a:r>
          </a:p>
          <a:p>
            <a:pPr marL="457200" indent="-457200">
              <a:lnSpc>
                <a:spcPct val="150000"/>
              </a:lnSpc>
              <a:buAutoNum type="arabicPeriod" startAt="2"/>
            </a:pPr>
            <a:r>
              <a:rPr lang="en-US" sz="2400" b="1" dirty="0" smtClean="0">
                <a:solidFill>
                  <a:srgbClr val="002060"/>
                </a:solidFill>
                <a:latin typeface="Times" pitchFamily="18" charset="0"/>
              </a:rPr>
              <a:t>Supersymmetry (SUSY) in optics</a:t>
            </a:r>
          </a:p>
          <a:p>
            <a:pPr marL="457200" indent="-457200">
              <a:lnSpc>
                <a:spcPct val="150000"/>
              </a:lnSpc>
              <a:buAutoNum type="arabicPeriod" startAt="2"/>
            </a:pPr>
            <a:r>
              <a:rPr lang="en-US" sz="2400" b="1" dirty="0" smtClean="0">
                <a:solidFill>
                  <a:srgbClr val="002060"/>
                </a:solidFill>
                <a:latin typeface="Times" pitchFamily="18" charset="0"/>
              </a:rPr>
              <a:t>Connection to PT symmetry</a:t>
            </a:r>
          </a:p>
          <a:p>
            <a:pPr marL="457200" indent="-457200">
              <a:lnSpc>
                <a:spcPct val="150000"/>
              </a:lnSpc>
              <a:buAutoNum type="arabicPeriod" startAt="2"/>
            </a:pPr>
            <a:r>
              <a:rPr lang="en-US" sz="2400" b="1" dirty="0" smtClean="0">
                <a:solidFill>
                  <a:srgbClr val="002060"/>
                </a:solidFill>
                <a:latin typeface="Times" pitchFamily="18" charset="0"/>
              </a:rPr>
              <a:t>Discrete SUSY</a:t>
            </a:r>
          </a:p>
          <a:p>
            <a:pPr marL="457200" indent="-457200">
              <a:lnSpc>
                <a:spcPct val="150000"/>
              </a:lnSpc>
              <a:buAutoNum type="arabicPeriod" startAt="2"/>
            </a:pPr>
            <a:r>
              <a:rPr lang="en-US" sz="2400" b="1" dirty="0" smtClean="0">
                <a:solidFill>
                  <a:srgbClr val="002060"/>
                </a:solidFill>
                <a:latin typeface="Times" pitchFamily="18" charset="0"/>
              </a:rPr>
              <a:t>Laser arrays</a:t>
            </a:r>
            <a:endParaRPr lang="en-US" sz="2400" b="1" dirty="0">
              <a:solidFill>
                <a:srgbClr val="002060"/>
              </a:solidFill>
              <a:latin typeface="Times" pitchFamily="18" charset="0"/>
            </a:endParaRPr>
          </a:p>
          <a:p>
            <a:pPr marL="457200" indent="-457200">
              <a:lnSpc>
                <a:spcPct val="150000"/>
              </a:lnSpc>
              <a:buAutoNum type="arabicPeriod" startAt="2"/>
            </a:pPr>
            <a:r>
              <a:rPr lang="en-US" sz="2400" b="1" dirty="0" smtClean="0">
                <a:solidFill>
                  <a:srgbClr val="002060"/>
                </a:solidFill>
                <a:latin typeface="Times" pitchFamily="18" charset="0"/>
              </a:rPr>
              <a:t>Supersymmetric laser arrays</a:t>
            </a:r>
          </a:p>
          <a:p>
            <a:pPr marL="457200" indent="-457200">
              <a:lnSpc>
                <a:spcPct val="150000"/>
              </a:lnSpc>
              <a:buAutoNum type="arabicPeriod" startAt="2"/>
            </a:pPr>
            <a:r>
              <a:rPr lang="en-US" sz="2400" b="1" dirty="0" smtClean="0">
                <a:solidFill>
                  <a:srgbClr val="002060"/>
                </a:solidFill>
                <a:latin typeface="Times" pitchFamily="18" charset="0"/>
              </a:rPr>
              <a:t>Conclusions</a:t>
            </a:r>
            <a:endParaRPr lang="en-US" sz="2400" b="1" dirty="0">
              <a:solidFill>
                <a:srgbClr val="002060"/>
              </a:solidFill>
              <a:latin typeface="Times" pitchFamily="18" charset="0"/>
            </a:endParaRPr>
          </a:p>
          <a:p>
            <a:pPr marL="342900" indent="-342900">
              <a:buFontTx/>
              <a:buAutoNum type="arabicPeriod"/>
            </a:pPr>
            <a:endParaRPr lang="en-US" dirty="0"/>
          </a:p>
          <a:p>
            <a:pPr marL="342900" indent="-342900">
              <a:buFontTx/>
              <a:buAutoNum type="arabicPeriod"/>
            </a:pPr>
            <a:endParaRPr lang="en-US" dirty="0"/>
          </a:p>
          <a:p>
            <a:pPr marL="342900" indent="-342900">
              <a:buFontTx/>
              <a:buAutoNum type="arabicPeriod"/>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1939" y="218368"/>
            <a:ext cx="5418162" cy="808583"/>
          </a:xfrm>
        </p:spPr>
        <p:txBody>
          <a:bodyPr>
            <a:normAutofit/>
          </a:bodyPr>
          <a:lstStyle/>
          <a:p>
            <a:pPr algn="ctr"/>
            <a:r>
              <a:rPr lang="en-US" sz="2400" b="1" dirty="0" smtClean="0">
                <a:solidFill>
                  <a:srgbClr val="C00000"/>
                </a:solidFill>
                <a:latin typeface="Times New Roman" pitchFamily="18" charset="0"/>
                <a:cs typeface="Times New Roman" pitchFamily="18" charset="0"/>
              </a:rPr>
              <a:t>Symmetry in physics</a:t>
            </a:r>
            <a:endParaRPr lang="en-US" sz="2400" b="1" dirty="0">
              <a:solidFill>
                <a:srgbClr val="C00000"/>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F5E095EA-0AEA-4BD5-9A26-AC841E93111F}" type="slidenum">
              <a:rPr lang="en-US" smtClean="0"/>
              <a:pPr/>
              <a:t>13</a:t>
            </a:fld>
            <a:endParaRPr lang="en-US"/>
          </a:p>
        </p:txBody>
      </p:sp>
      <p:grpSp>
        <p:nvGrpSpPr>
          <p:cNvPr id="21" name="Group 20"/>
          <p:cNvGrpSpPr/>
          <p:nvPr/>
        </p:nvGrpSpPr>
        <p:grpSpPr>
          <a:xfrm>
            <a:off x="1222245" y="1610446"/>
            <a:ext cx="3860931" cy="4135261"/>
            <a:chOff x="485253" y="1610446"/>
            <a:chExt cx="3860931" cy="4135261"/>
          </a:xfrm>
        </p:grpSpPr>
        <p:sp>
          <p:nvSpPr>
            <p:cNvPr id="12" name="TextBox 11"/>
            <p:cNvSpPr txBox="1"/>
            <p:nvPr/>
          </p:nvSpPr>
          <p:spPr>
            <a:xfrm>
              <a:off x="928049" y="1610446"/>
              <a:ext cx="2852063" cy="1292662"/>
            </a:xfrm>
            <a:prstGeom prst="rect">
              <a:avLst/>
            </a:prstGeom>
            <a:noFill/>
          </p:spPr>
          <p:txBody>
            <a:bodyPr wrap="square" rtlCol="0">
              <a:spAutoFit/>
            </a:bodyPr>
            <a:lstStyle/>
            <a:p>
              <a:pPr>
                <a:lnSpc>
                  <a:spcPct val="150000"/>
                </a:lnSpc>
              </a:pPr>
              <a:r>
                <a:rPr lang="en-US" sz="2000" b="1" dirty="0" smtClean="0">
                  <a:solidFill>
                    <a:schemeClr val="accent6">
                      <a:lumMod val="50000"/>
                    </a:schemeClr>
                  </a:solidFill>
                  <a:latin typeface="Times New Roman" pitchFamily="18" charset="0"/>
                  <a:cs typeface="Times New Roman" pitchFamily="18" charset="0"/>
                </a:rPr>
                <a:t>Continuous symmetries:</a:t>
              </a:r>
            </a:p>
            <a:p>
              <a:pPr>
                <a:lnSpc>
                  <a:spcPct val="150000"/>
                </a:lnSpc>
              </a:pPr>
              <a:endParaRPr lang="en-US" sz="2000" b="1" dirty="0" smtClean="0">
                <a:solidFill>
                  <a:schemeClr val="accent6">
                    <a:lumMod val="50000"/>
                  </a:schemeClr>
                </a:solidFill>
                <a:latin typeface="Times New Roman" pitchFamily="18" charset="0"/>
                <a:cs typeface="Times New Roman" pitchFamily="18" charset="0"/>
              </a:endParaRPr>
            </a:p>
            <a:p>
              <a:endParaRPr lang="en-US" dirty="0"/>
            </a:p>
          </p:txBody>
        </p:sp>
        <p:pic>
          <p:nvPicPr>
            <p:cNvPr id="20" name="Picture 19" descr="rotation5.jpg"/>
            <p:cNvPicPr>
              <a:picLocks noChangeAspect="1"/>
            </p:cNvPicPr>
            <p:nvPr/>
          </p:nvPicPr>
          <p:blipFill>
            <a:blip r:embed="rId2" cstate="print"/>
            <a:stretch>
              <a:fillRect/>
            </a:stretch>
          </p:blipFill>
          <p:spPr>
            <a:xfrm>
              <a:off x="485253" y="2415654"/>
              <a:ext cx="3860931" cy="3330053"/>
            </a:xfrm>
            <a:prstGeom prst="rect">
              <a:avLst/>
            </a:prstGeom>
          </p:spPr>
        </p:pic>
      </p:grpSp>
      <p:grpSp>
        <p:nvGrpSpPr>
          <p:cNvPr id="24" name="Group 23"/>
          <p:cNvGrpSpPr/>
          <p:nvPr/>
        </p:nvGrpSpPr>
        <p:grpSpPr>
          <a:xfrm>
            <a:off x="6550925" y="1620916"/>
            <a:ext cx="4312693" cy="3753457"/>
            <a:chOff x="6550925" y="1675508"/>
            <a:chExt cx="4312693" cy="3753457"/>
          </a:xfrm>
        </p:grpSpPr>
        <p:sp>
          <p:nvSpPr>
            <p:cNvPr id="4" name="TextBox 3"/>
            <p:cNvSpPr txBox="1"/>
            <p:nvPr/>
          </p:nvSpPr>
          <p:spPr>
            <a:xfrm>
              <a:off x="7424385" y="1675508"/>
              <a:ext cx="2470245" cy="553998"/>
            </a:xfrm>
            <a:prstGeom prst="rect">
              <a:avLst/>
            </a:prstGeom>
            <a:noFill/>
          </p:spPr>
          <p:txBody>
            <a:bodyPr wrap="square" rtlCol="0">
              <a:spAutoFit/>
            </a:bodyPr>
            <a:lstStyle/>
            <a:p>
              <a:pPr>
                <a:lnSpc>
                  <a:spcPct val="150000"/>
                </a:lnSpc>
              </a:pPr>
              <a:r>
                <a:rPr lang="en-US" sz="2000" b="1" dirty="0" smtClean="0">
                  <a:solidFill>
                    <a:srgbClr val="000099"/>
                  </a:solidFill>
                  <a:latin typeface="Times New Roman" pitchFamily="18" charset="0"/>
                  <a:cs typeface="Times New Roman" pitchFamily="18" charset="0"/>
                </a:rPr>
                <a:t>Discrete symmetries:</a:t>
              </a:r>
            </a:p>
          </p:txBody>
        </p:sp>
        <p:pic>
          <p:nvPicPr>
            <p:cNvPr id="23" name="Picture 22" descr="Monarch-wallpaper-2.jpg"/>
            <p:cNvPicPr>
              <a:picLocks noChangeAspect="1"/>
            </p:cNvPicPr>
            <p:nvPr/>
          </p:nvPicPr>
          <p:blipFill>
            <a:blip r:embed="rId3" cstate="print"/>
            <a:stretch>
              <a:fillRect/>
            </a:stretch>
          </p:blipFill>
          <p:spPr>
            <a:xfrm>
              <a:off x="6550925" y="2733533"/>
              <a:ext cx="4312693" cy="2695432"/>
            </a:xfrm>
            <a:prstGeom prst="rect">
              <a:avLst/>
            </a:prstGeom>
          </p:spPr>
        </p:pic>
      </p:grpSp>
    </p:spTree>
    <p:extLst>
      <p:ext uri="{BB962C8B-B14F-4D97-AF65-F5344CB8AC3E}">
        <p14:creationId xmlns:p14="http://schemas.microsoft.com/office/powerpoint/2010/main" val="44446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3328" y="187705"/>
            <a:ext cx="6619165" cy="822230"/>
          </a:xfrm>
        </p:spPr>
        <p:txBody>
          <a:bodyPr>
            <a:normAutofit/>
          </a:bodyPr>
          <a:lstStyle/>
          <a:p>
            <a:pPr algn="ctr"/>
            <a:r>
              <a:rPr lang="en-US" sz="2400" b="1" dirty="0" smtClean="0">
                <a:solidFill>
                  <a:srgbClr val="C00000"/>
                </a:solidFill>
                <a:latin typeface="Times New Roman" pitchFamily="18" charset="0"/>
                <a:cs typeface="Times New Roman" pitchFamily="18" charset="0"/>
              </a:rPr>
              <a:t>What is supersymmetry (SUSY)?</a:t>
            </a:r>
            <a:endParaRPr lang="en-US" sz="2400" b="1" dirty="0">
              <a:solidFill>
                <a:srgbClr val="C0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F5E095EA-0AEA-4BD5-9A26-AC841E93111F}" type="slidenum">
              <a:rPr lang="en-US" smtClean="0"/>
              <a:pPr/>
              <a:t>14</a:t>
            </a:fld>
            <a:endParaRPr lang="en-US"/>
          </a:p>
        </p:txBody>
      </p:sp>
      <p:sp>
        <p:nvSpPr>
          <p:cNvPr id="18" name="Textfeld 17"/>
          <p:cNvSpPr txBox="1"/>
          <p:nvPr/>
        </p:nvSpPr>
        <p:spPr>
          <a:xfrm>
            <a:off x="-1455761" y="3921244"/>
            <a:ext cx="184731" cy="369332"/>
          </a:xfrm>
          <a:prstGeom prst="rect">
            <a:avLst/>
          </a:prstGeom>
          <a:noFill/>
        </p:spPr>
        <p:txBody>
          <a:bodyPr wrap="none" rtlCol="0">
            <a:spAutoFit/>
          </a:bodyPr>
          <a:lstStyle/>
          <a:p>
            <a:endParaRPr lang="en-US" dirty="0"/>
          </a:p>
        </p:txBody>
      </p:sp>
      <p:sp>
        <p:nvSpPr>
          <p:cNvPr id="22" name="Textfeld 21"/>
          <p:cNvSpPr txBox="1"/>
          <p:nvPr/>
        </p:nvSpPr>
        <p:spPr>
          <a:xfrm>
            <a:off x="252622" y="6371450"/>
            <a:ext cx="4188454" cy="307777"/>
          </a:xfrm>
          <a:prstGeom prst="rect">
            <a:avLst/>
          </a:prstGeom>
          <a:noFill/>
        </p:spPr>
        <p:txBody>
          <a:bodyPr wrap="none" rtlCol="0">
            <a:spAutoFit/>
          </a:bodyPr>
          <a:lstStyle/>
          <a:p>
            <a:r>
              <a:rPr lang="de-DE" sz="1400" b="1" dirty="0">
                <a:latin typeface="Times New Roman" pitchFamily="18" charset="0"/>
                <a:cs typeface="Times New Roman" pitchFamily="18" charset="0"/>
              </a:rPr>
              <a:t>Schwarz &amp; </a:t>
            </a:r>
            <a:r>
              <a:rPr lang="de-DE" sz="1400" b="1" dirty="0" err="1">
                <a:latin typeface="Times New Roman" pitchFamily="18" charset="0"/>
                <a:cs typeface="Times New Roman" pitchFamily="18" charset="0"/>
              </a:rPr>
              <a:t>Seiberg</a:t>
            </a:r>
            <a:r>
              <a:rPr lang="de-DE" sz="1400" b="1" dirty="0">
                <a:latin typeface="Times New Roman" pitchFamily="18" charset="0"/>
                <a:cs typeface="Times New Roman" pitchFamily="18" charset="0"/>
              </a:rPr>
              <a:t>, </a:t>
            </a:r>
            <a:r>
              <a:rPr lang="de-DE" sz="1400" b="1" dirty="0" err="1">
                <a:latin typeface="Times New Roman" pitchFamily="18" charset="0"/>
                <a:cs typeface="Times New Roman" pitchFamily="18" charset="0"/>
              </a:rPr>
              <a:t>Rev</a:t>
            </a:r>
            <a:r>
              <a:rPr lang="de-DE" sz="1400" b="1" dirty="0">
                <a:latin typeface="Times New Roman" pitchFamily="18" charset="0"/>
                <a:cs typeface="Times New Roman" pitchFamily="18" charset="0"/>
              </a:rPr>
              <a:t>. Mod. Phys. 71, S112 (1999)</a:t>
            </a:r>
          </a:p>
        </p:txBody>
      </p:sp>
      <p:pic>
        <p:nvPicPr>
          <p:cNvPr id="13" name="Picture 12" descr="higgs-boson-50-728.jpg"/>
          <p:cNvPicPr>
            <a:picLocks noChangeAspect="1"/>
          </p:cNvPicPr>
          <p:nvPr/>
        </p:nvPicPr>
        <p:blipFill>
          <a:blip r:embed="rId3" cstate="print"/>
          <a:stretch>
            <a:fillRect/>
          </a:stretch>
        </p:blipFill>
        <p:spPr>
          <a:xfrm>
            <a:off x="2333776" y="1610435"/>
            <a:ext cx="7519916" cy="4200525"/>
          </a:xfrm>
          <a:prstGeom prst="rect">
            <a:avLst/>
          </a:prstGeom>
        </p:spPr>
      </p:pic>
    </p:spTree>
    <p:extLst>
      <p:ext uri="{BB962C8B-B14F-4D97-AF65-F5344CB8AC3E}">
        <p14:creationId xmlns:p14="http://schemas.microsoft.com/office/powerpoint/2010/main" val="2475565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66030" y="436733"/>
            <a:ext cx="5868537" cy="627798"/>
          </a:xfrm>
        </p:spPr>
        <p:txBody>
          <a:bodyPr>
            <a:noAutofit/>
          </a:bodyPr>
          <a:lstStyle/>
          <a:p>
            <a:pPr algn="ctr"/>
            <a:r>
              <a:rPr lang="en-US" sz="2400" b="1" dirty="0" smtClean="0">
                <a:solidFill>
                  <a:srgbClr val="C00000"/>
                </a:solidFill>
                <a:latin typeface="Times New Roman" pitchFamily="18" charset="0"/>
                <a:cs typeface="Times New Roman" pitchFamily="18" charset="0"/>
              </a:rPr>
              <a:t>Supersymmetry in quantum mechanics</a:t>
            </a:r>
            <a:endParaRPr lang="en-US" sz="2400" b="1" dirty="0">
              <a:solidFill>
                <a:srgbClr val="C00000"/>
              </a:solidFill>
              <a:latin typeface="Times New Roman" pitchFamily="18" charset="0"/>
              <a:cs typeface="Times New Roman" pitchFamily="18" charset="0"/>
            </a:endParaRPr>
          </a:p>
        </p:txBody>
      </p:sp>
      <p:sp>
        <p:nvSpPr>
          <p:cNvPr id="36" name="Slide Number Placeholder 35"/>
          <p:cNvSpPr>
            <a:spLocks noGrp="1"/>
          </p:cNvSpPr>
          <p:nvPr>
            <p:ph type="sldNum" sz="quarter" idx="12"/>
          </p:nvPr>
        </p:nvSpPr>
        <p:spPr>
          <a:xfrm>
            <a:off x="10580047" y="6369999"/>
            <a:ext cx="1016000" cy="365125"/>
          </a:xfrm>
        </p:spPr>
        <p:txBody>
          <a:bodyPr/>
          <a:lstStyle/>
          <a:p>
            <a:fld id="{F5E095EA-0AEA-4BD5-9A26-AC841E93111F}" type="slidenum">
              <a:rPr lang="en-US" smtClean="0"/>
              <a:pPr/>
              <a:t>15</a:t>
            </a:fld>
            <a:endParaRPr lang="en-US"/>
          </a:p>
        </p:txBody>
      </p:sp>
      <p:cxnSp>
        <p:nvCxnSpPr>
          <p:cNvPr id="66" name="Straight Connector 65"/>
          <p:cNvCxnSpPr/>
          <p:nvPr/>
        </p:nvCxnSpPr>
        <p:spPr>
          <a:xfrm>
            <a:off x="6096000" y="1196752"/>
            <a:ext cx="0" cy="48965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288498" y="1176994"/>
            <a:ext cx="4704523" cy="4517685"/>
            <a:chOff x="6288498" y="1176994"/>
            <a:chExt cx="4704523" cy="4517685"/>
          </a:xfrm>
        </p:grpSpPr>
        <p:sp>
          <p:nvSpPr>
            <p:cNvPr id="67" name="TextBox 66"/>
            <p:cNvSpPr txBox="1"/>
            <p:nvPr/>
          </p:nvSpPr>
          <p:spPr>
            <a:xfrm>
              <a:off x="6288498" y="1176994"/>
              <a:ext cx="4704523" cy="369332"/>
            </a:xfrm>
            <a:prstGeom prst="rect">
              <a:avLst/>
            </a:prstGeom>
            <a:noFill/>
          </p:spPr>
          <p:txBody>
            <a:bodyPr wrap="square" rtlCol="0">
              <a:spAutoFit/>
            </a:bodyPr>
            <a:lstStyle/>
            <a:p>
              <a:r>
                <a:rPr lang="en-US" b="1" dirty="0" smtClean="0">
                  <a:solidFill>
                    <a:srgbClr val="000099"/>
                  </a:solidFill>
                  <a:latin typeface="Times New Roman" pitchFamily="18" charset="0"/>
                  <a:cs typeface="Times New Roman" pitchFamily="18" charset="0"/>
                </a:rPr>
                <a:t>Relation between </a:t>
              </a:r>
              <a:r>
                <a:rPr lang="en-US" b="1" dirty="0" err="1" smtClean="0">
                  <a:solidFill>
                    <a:srgbClr val="000099"/>
                  </a:solidFill>
                  <a:latin typeface="Times New Roman" pitchFamily="18" charset="0"/>
                  <a:cs typeface="Times New Roman" pitchFamily="18" charset="0"/>
                </a:rPr>
                <a:t>superpartners</a:t>
              </a:r>
              <a:r>
                <a:rPr lang="en-US" b="1" dirty="0" smtClean="0">
                  <a:solidFill>
                    <a:srgbClr val="000099"/>
                  </a:solidFill>
                  <a:latin typeface="Times New Roman" pitchFamily="18" charset="0"/>
                  <a:cs typeface="Times New Roman" pitchFamily="18" charset="0"/>
                </a:rPr>
                <a:t>:</a:t>
              </a:r>
              <a:endParaRPr lang="en-US" b="1" dirty="0">
                <a:solidFill>
                  <a:srgbClr val="000099"/>
                </a:solidFill>
                <a:latin typeface="Times New Roman" pitchFamily="18" charset="0"/>
                <a:cs typeface="Times New Roman" pitchFamily="18" charset="0"/>
              </a:endParaRPr>
            </a:p>
          </p:txBody>
        </p:sp>
        <p:grpSp>
          <p:nvGrpSpPr>
            <p:cNvPr id="88" name="Group 87"/>
            <p:cNvGrpSpPr/>
            <p:nvPr/>
          </p:nvGrpSpPr>
          <p:grpSpPr>
            <a:xfrm>
              <a:off x="6709166" y="1712296"/>
              <a:ext cx="4078690" cy="3982383"/>
              <a:chOff x="6709166" y="1712296"/>
              <a:chExt cx="4078690" cy="3982383"/>
            </a:xfrm>
          </p:grpSpPr>
          <p:sp>
            <p:nvSpPr>
              <p:cNvPr id="41" name="Cube 40"/>
              <p:cNvSpPr/>
              <p:nvPr/>
            </p:nvSpPr>
            <p:spPr>
              <a:xfrm>
                <a:off x="7438030" y="3330054"/>
                <a:ext cx="327546" cy="341194"/>
              </a:xfrm>
              <a:prstGeom prst="cube">
                <a:avLst/>
              </a:prstGeom>
              <a:solidFill>
                <a:srgbClr val="800000"/>
              </a:solidFill>
              <a:ln>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p:nvPr/>
            </p:nvSpPr>
            <p:spPr>
              <a:xfrm>
                <a:off x="9692185" y="4328615"/>
                <a:ext cx="327546" cy="341194"/>
              </a:xfrm>
              <a:prstGeom prst="cube">
                <a:avLst/>
              </a:prstGeom>
              <a:solidFill>
                <a:srgbClr val="800000"/>
              </a:solidFill>
              <a:ln>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p:nvPr/>
            </p:nvSpPr>
            <p:spPr>
              <a:xfrm>
                <a:off x="7453952" y="4342277"/>
                <a:ext cx="327546" cy="341194"/>
              </a:xfrm>
              <a:prstGeom prst="cube">
                <a:avLst/>
              </a:prstGeom>
              <a:solidFill>
                <a:srgbClr val="800000"/>
              </a:solidFill>
              <a:ln>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p:cNvSpPr/>
              <p:nvPr/>
            </p:nvSpPr>
            <p:spPr>
              <a:xfrm>
                <a:off x="9664890" y="3318681"/>
                <a:ext cx="327546" cy="341194"/>
              </a:xfrm>
              <a:prstGeom prst="cube">
                <a:avLst/>
              </a:prstGeom>
              <a:solidFill>
                <a:srgbClr val="800000"/>
              </a:solidFill>
              <a:ln>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ube 67"/>
              <p:cNvSpPr/>
              <p:nvPr/>
            </p:nvSpPr>
            <p:spPr>
              <a:xfrm>
                <a:off x="7440305" y="5297611"/>
                <a:ext cx="327546" cy="341194"/>
              </a:xfrm>
              <a:prstGeom prst="cube">
                <a:avLst/>
              </a:prstGeom>
              <a:solidFill>
                <a:srgbClr val="800000"/>
              </a:solidFill>
              <a:ln>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69"/>
              <p:cNvSpPr/>
              <p:nvPr/>
            </p:nvSpPr>
            <p:spPr>
              <a:xfrm>
                <a:off x="8093123" y="4435525"/>
                <a:ext cx="1337481" cy="272955"/>
              </a:xfrm>
              <a:prstGeom prst="leftRightArrow">
                <a:avLst/>
              </a:prstGeom>
              <a:solidFill>
                <a:schemeClr val="tx2">
                  <a:lumMod val="60000"/>
                  <a:lumOff val="40000"/>
                </a:schemeClr>
              </a:solidFill>
              <a:ln>
                <a:noFill/>
              </a:ln>
              <a:scene3d>
                <a:camera prst="isometricOffAxis2Left">
                  <a:rot lat="12000000" lon="600000" rev="10620000"/>
                </a:camera>
                <a:lightRig rig="threePt" dir="t"/>
              </a:scene3d>
              <a:sp3d>
                <a:bevelT h="50800"/>
                <a:bevelB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70"/>
              <p:cNvSpPr/>
              <p:nvPr/>
            </p:nvSpPr>
            <p:spPr>
              <a:xfrm>
                <a:off x="8095397" y="3386921"/>
                <a:ext cx="1337481" cy="272955"/>
              </a:xfrm>
              <a:prstGeom prst="leftRightArrow">
                <a:avLst/>
              </a:prstGeom>
              <a:solidFill>
                <a:schemeClr val="tx2">
                  <a:lumMod val="60000"/>
                  <a:lumOff val="40000"/>
                </a:schemeClr>
              </a:solidFill>
              <a:ln>
                <a:noFill/>
              </a:ln>
              <a:scene3d>
                <a:camera prst="isometricOffAxis2Left">
                  <a:rot lat="12000000" lon="600000" rev="10620000"/>
                </a:camera>
                <a:lightRig rig="threePt" dir="t"/>
              </a:scene3d>
              <a:sp3d>
                <a:bevelT h="50800"/>
                <a:bevelB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p:cNvGraphicFramePr>
                <a:graphicFrameLocks noChangeAspect="1"/>
              </p:cNvGraphicFramePr>
              <p:nvPr/>
            </p:nvGraphicFramePr>
            <p:xfrm>
              <a:off x="6709166" y="5244750"/>
              <a:ext cx="497290" cy="449929"/>
            </p:xfrm>
            <a:graphic>
              <a:graphicData uri="http://schemas.openxmlformats.org/presentationml/2006/ole">
                <mc:AlternateContent xmlns:mc="http://schemas.openxmlformats.org/markup-compatibility/2006">
                  <mc:Choice xmlns:v="urn:schemas-microsoft-com:vml" Requires="v">
                    <p:oleObj spid="_x0000_s203796" name="Equation" r:id="rId3" imgW="266400" imgH="241200" progId="Equation.3">
                      <p:embed/>
                    </p:oleObj>
                  </mc:Choice>
                  <mc:Fallback>
                    <p:oleObj name="Equation" r:id="rId3" imgW="26640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166" y="5244750"/>
                            <a:ext cx="497290" cy="4499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78" name="Object 2"/>
              <p:cNvGraphicFramePr>
                <a:graphicFrameLocks noChangeAspect="1"/>
              </p:cNvGraphicFramePr>
              <p:nvPr/>
            </p:nvGraphicFramePr>
            <p:xfrm>
              <a:off x="6709367" y="4357665"/>
              <a:ext cx="496888" cy="425450"/>
            </p:xfrm>
            <a:graphic>
              <a:graphicData uri="http://schemas.openxmlformats.org/presentationml/2006/ole">
                <mc:AlternateContent xmlns:mc="http://schemas.openxmlformats.org/markup-compatibility/2006">
                  <mc:Choice xmlns:v="urn:schemas-microsoft-com:vml" Requires="v">
                    <p:oleObj spid="_x0000_s203797" name="Equation" r:id="rId5" imgW="266400" imgH="228600" progId="Equation.3">
                      <p:embed/>
                    </p:oleObj>
                  </mc:Choice>
                  <mc:Fallback>
                    <p:oleObj name="Equation" r:id="rId5" imgW="26640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367" y="4357665"/>
                            <a:ext cx="496888"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79" name="Object 3"/>
              <p:cNvGraphicFramePr>
                <a:graphicFrameLocks noChangeAspect="1"/>
              </p:cNvGraphicFramePr>
              <p:nvPr/>
            </p:nvGraphicFramePr>
            <p:xfrm>
              <a:off x="6709367" y="3292475"/>
              <a:ext cx="496888" cy="425450"/>
            </p:xfrm>
            <a:graphic>
              <a:graphicData uri="http://schemas.openxmlformats.org/presentationml/2006/ole">
                <mc:AlternateContent xmlns:mc="http://schemas.openxmlformats.org/markup-compatibility/2006">
                  <mc:Choice xmlns:v="urn:schemas-microsoft-com:vml" Requires="v">
                    <p:oleObj spid="_x0000_s203798" name="Equation" r:id="rId7" imgW="266400" imgH="228600" progId="Equation.3">
                      <p:embed/>
                    </p:oleObj>
                  </mc:Choice>
                  <mc:Fallback>
                    <p:oleObj name="Equation" r:id="rId7" imgW="26640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9367" y="3292475"/>
                            <a:ext cx="496888"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0" name="Object 4"/>
              <p:cNvGraphicFramePr>
                <a:graphicFrameLocks noChangeAspect="1"/>
              </p:cNvGraphicFramePr>
              <p:nvPr/>
            </p:nvGraphicFramePr>
            <p:xfrm>
              <a:off x="10267156" y="4251303"/>
              <a:ext cx="520700" cy="449262"/>
            </p:xfrm>
            <a:graphic>
              <a:graphicData uri="http://schemas.openxmlformats.org/presentationml/2006/ole">
                <mc:AlternateContent xmlns:mc="http://schemas.openxmlformats.org/markup-compatibility/2006">
                  <mc:Choice xmlns:v="urn:schemas-microsoft-com:vml" Requires="v">
                    <p:oleObj spid="_x0000_s203799" name="Equation" r:id="rId9" imgW="279360" imgH="241200" progId="Equation.3">
                      <p:embed/>
                    </p:oleObj>
                  </mc:Choice>
                  <mc:Fallback>
                    <p:oleObj name="Equation" r:id="rId9" imgW="279360" imgH="241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7156" y="4251303"/>
                            <a:ext cx="5207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1" name="Object 5"/>
              <p:cNvGraphicFramePr>
                <a:graphicFrameLocks noChangeAspect="1"/>
              </p:cNvGraphicFramePr>
              <p:nvPr/>
            </p:nvGraphicFramePr>
            <p:xfrm>
              <a:off x="10279063" y="3252788"/>
              <a:ext cx="496887" cy="425450"/>
            </p:xfrm>
            <a:graphic>
              <a:graphicData uri="http://schemas.openxmlformats.org/presentationml/2006/ole">
                <mc:AlternateContent xmlns:mc="http://schemas.openxmlformats.org/markup-compatibility/2006">
                  <mc:Choice xmlns:v="urn:schemas-microsoft-com:vml" Requires="v">
                    <p:oleObj spid="_x0000_s203800" name="Equation" r:id="rId11" imgW="266400" imgH="228600" progId="Equation.3">
                      <p:embed/>
                    </p:oleObj>
                  </mc:Choice>
                  <mc:Fallback>
                    <p:oleObj name="Equation" r:id="rId11" imgW="266400" imgH="2286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79063" y="3252788"/>
                            <a:ext cx="496887"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Oval 72"/>
              <p:cNvSpPr/>
              <p:nvPr/>
            </p:nvSpPr>
            <p:spPr>
              <a:xfrm>
                <a:off x="7555172" y="2838740"/>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555172" y="2608996"/>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555172" y="2349684"/>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809364" y="2922900"/>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809364" y="2693156"/>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809364" y="2433844"/>
                <a:ext cx="95534" cy="95534"/>
              </a:xfrm>
              <a:prstGeom prst="ellipse">
                <a:avLst/>
              </a:prstGeom>
              <a:solidFill>
                <a:schemeClr val="tx1"/>
              </a:solidFill>
              <a:ln>
                <a:noFill/>
              </a:ln>
              <a:effectLst>
                <a:outerShdw blurRad="50800" dist="50800" dir="5400000" sx="27000" sy="2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Right Arrow 78"/>
              <p:cNvSpPr/>
              <p:nvPr/>
            </p:nvSpPr>
            <p:spPr>
              <a:xfrm>
                <a:off x="8081747" y="5338565"/>
                <a:ext cx="1337481" cy="272955"/>
              </a:xfrm>
              <a:prstGeom prst="leftRightArrow">
                <a:avLst/>
              </a:prstGeom>
              <a:solidFill>
                <a:schemeClr val="tx2">
                  <a:lumMod val="60000"/>
                  <a:lumOff val="40000"/>
                </a:schemeClr>
              </a:solidFill>
              <a:ln>
                <a:noFill/>
              </a:ln>
              <a:scene3d>
                <a:camera prst="isometricOffAxis2Left">
                  <a:rot lat="12000000" lon="600000" rev="10620000"/>
                </a:camera>
                <a:lightRig rig="threePt" dir="t"/>
              </a:scene3d>
              <a:sp3d>
                <a:bevelT h="50800"/>
                <a:bevelB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861109" y="5172506"/>
                <a:ext cx="354842"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3782" name="Object 6"/>
              <p:cNvGraphicFramePr>
                <a:graphicFrameLocks noChangeAspect="1"/>
              </p:cNvGraphicFramePr>
              <p:nvPr/>
            </p:nvGraphicFramePr>
            <p:xfrm>
              <a:off x="7404100" y="1723055"/>
              <a:ext cx="379413" cy="401637"/>
            </p:xfrm>
            <a:graphic>
              <a:graphicData uri="http://schemas.openxmlformats.org/presentationml/2006/ole">
                <mc:AlternateContent xmlns:mc="http://schemas.openxmlformats.org/markup-compatibility/2006">
                  <mc:Choice xmlns:v="urn:schemas-microsoft-com:vml" Requires="v">
                    <p:oleObj spid="_x0000_s203801" name="Equation" r:id="rId13" imgW="203040" imgH="215640" progId="Equation.3">
                      <p:embed/>
                    </p:oleObj>
                  </mc:Choice>
                  <mc:Fallback>
                    <p:oleObj name="Equation" r:id="rId13" imgW="203040" imgH="2156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4100" y="1723055"/>
                            <a:ext cx="379413"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9607550" y="1712296"/>
              <a:ext cx="427038" cy="401637"/>
            </p:xfrm>
            <a:graphic>
              <a:graphicData uri="http://schemas.openxmlformats.org/presentationml/2006/ole">
                <mc:AlternateContent xmlns:mc="http://schemas.openxmlformats.org/markup-compatibility/2006">
                  <mc:Choice xmlns:v="urn:schemas-microsoft-com:vml" Requires="v">
                    <p:oleObj spid="_x0000_s203802" name="Equation" r:id="rId15" imgW="228600" imgH="215640" progId="Equation.3">
                      <p:embed/>
                    </p:oleObj>
                  </mc:Choice>
                  <mc:Fallback>
                    <p:oleObj name="Equation" r:id="rId15" imgW="228600" imgH="21564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07550" y="1712296"/>
                            <a:ext cx="427038"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4" name="Object 8"/>
              <p:cNvGraphicFramePr>
                <a:graphicFrameLocks noChangeAspect="1"/>
              </p:cNvGraphicFramePr>
              <p:nvPr/>
            </p:nvGraphicFramePr>
            <p:xfrm>
              <a:off x="9111457" y="3984625"/>
              <a:ext cx="379412" cy="354013"/>
            </p:xfrm>
            <a:graphic>
              <a:graphicData uri="http://schemas.openxmlformats.org/presentationml/2006/ole">
                <mc:AlternateContent xmlns:mc="http://schemas.openxmlformats.org/markup-compatibility/2006">
                  <mc:Choice xmlns:v="urn:schemas-microsoft-com:vml" Requires="v">
                    <p:oleObj spid="_x0000_s203803" name="Equation" r:id="rId17" imgW="203040" imgH="190440" progId="Equation.3">
                      <p:embed/>
                    </p:oleObj>
                  </mc:Choice>
                  <mc:Fallback>
                    <p:oleObj name="Equation" r:id="rId17" imgW="203040" imgH="19044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11457" y="3984625"/>
                            <a:ext cx="379412"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5" name="Object 9"/>
              <p:cNvGraphicFramePr>
                <a:graphicFrameLocks noChangeAspect="1"/>
              </p:cNvGraphicFramePr>
              <p:nvPr/>
            </p:nvGraphicFramePr>
            <p:xfrm>
              <a:off x="9111457" y="2990850"/>
              <a:ext cx="379413" cy="354013"/>
            </p:xfrm>
            <a:graphic>
              <a:graphicData uri="http://schemas.openxmlformats.org/presentationml/2006/ole">
                <mc:AlternateContent xmlns:mc="http://schemas.openxmlformats.org/markup-compatibility/2006">
                  <mc:Choice xmlns:v="urn:schemas-microsoft-com:vml" Requires="v">
                    <p:oleObj spid="_x0000_s203804" name="Equation" r:id="rId19" imgW="203040" imgH="190440" progId="Equation.3">
                      <p:embed/>
                    </p:oleObj>
                  </mc:Choice>
                  <mc:Fallback>
                    <p:oleObj name="Equation" r:id="rId19" imgW="203040" imgH="190440" progId="Equation.3">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11457" y="2990850"/>
                            <a:ext cx="379413"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6" name="Object 10"/>
              <p:cNvGraphicFramePr>
                <a:graphicFrameLocks noChangeAspect="1"/>
              </p:cNvGraphicFramePr>
              <p:nvPr/>
            </p:nvGraphicFramePr>
            <p:xfrm>
              <a:off x="9111457" y="4942768"/>
              <a:ext cx="379413" cy="354013"/>
            </p:xfrm>
            <a:graphic>
              <a:graphicData uri="http://schemas.openxmlformats.org/presentationml/2006/ole">
                <mc:AlternateContent xmlns:mc="http://schemas.openxmlformats.org/markup-compatibility/2006">
                  <mc:Choice xmlns:v="urn:schemas-microsoft-com:vml" Requires="v">
                    <p:oleObj spid="_x0000_s203805" name="Equation" r:id="rId21" imgW="203040" imgH="190440" progId="Equation.3">
                      <p:embed/>
                    </p:oleObj>
                  </mc:Choice>
                  <mc:Fallback>
                    <p:oleObj name="Equation" r:id="rId21" imgW="203040" imgH="190440" progId="Equation.3">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111457" y="4942768"/>
                            <a:ext cx="379413"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7" name="Object 11"/>
              <p:cNvGraphicFramePr>
                <a:graphicFrameLocks noChangeAspect="1"/>
              </p:cNvGraphicFramePr>
              <p:nvPr/>
            </p:nvGraphicFramePr>
            <p:xfrm>
              <a:off x="8064500" y="3590925"/>
              <a:ext cx="403225" cy="354013"/>
            </p:xfrm>
            <a:graphic>
              <a:graphicData uri="http://schemas.openxmlformats.org/presentationml/2006/ole">
                <mc:AlternateContent xmlns:mc="http://schemas.openxmlformats.org/markup-compatibility/2006">
                  <mc:Choice xmlns:v="urn:schemas-microsoft-com:vml" Requires="v">
                    <p:oleObj spid="_x0000_s203806" name="Equation" r:id="rId23" imgW="215640" imgH="190440" progId="Equation.3">
                      <p:embed/>
                    </p:oleObj>
                  </mc:Choice>
                  <mc:Fallback>
                    <p:oleObj name="Equation" r:id="rId23" imgW="215640" imgH="190440" progId="Equation.3">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64500" y="3590925"/>
                            <a:ext cx="403225"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8" name="Object 12"/>
              <p:cNvGraphicFramePr>
                <a:graphicFrameLocks noChangeAspect="1"/>
              </p:cNvGraphicFramePr>
              <p:nvPr/>
            </p:nvGraphicFramePr>
            <p:xfrm>
              <a:off x="8094663" y="4616428"/>
              <a:ext cx="403225" cy="354012"/>
            </p:xfrm>
            <a:graphic>
              <a:graphicData uri="http://schemas.openxmlformats.org/presentationml/2006/ole">
                <mc:AlternateContent xmlns:mc="http://schemas.openxmlformats.org/markup-compatibility/2006">
                  <mc:Choice xmlns:v="urn:schemas-microsoft-com:vml" Requires="v">
                    <p:oleObj spid="_x0000_s203807" name="Equation" r:id="rId25" imgW="215640" imgH="190440" progId="Equation.3">
                      <p:embed/>
                    </p:oleObj>
                  </mc:Choice>
                  <mc:Fallback>
                    <p:oleObj name="Equation" r:id="rId25" imgW="215640" imgH="190440" progId="Equation.3">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94663" y="4616428"/>
                            <a:ext cx="403225"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9" name="Object 13"/>
              <p:cNvGraphicFramePr>
                <a:graphicFrameLocks noChangeAspect="1"/>
              </p:cNvGraphicFramePr>
              <p:nvPr/>
            </p:nvGraphicFramePr>
            <p:xfrm>
              <a:off x="9732963" y="5269770"/>
              <a:ext cx="236537" cy="330200"/>
            </p:xfrm>
            <a:graphic>
              <a:graphicData uri="http://schemas.openxmlformats.org/presentationml/2006/ole">
                <mc:AlternateContent xmlns:mc="http://schemas.openxmlformats.org/markup-compatibility/2006">
                  <mc:Choice xmlns:v="urn:schemas-microsoft-com:vml" Requires="v">
                    <p:oleObj spid="_x0000_s203808" name="Equation" r:id="rId27" imgW="126720" imgH="177480" progId="Equation.3">
                      <p:embed/>
                    </p:oleObj>
                  </mc:Choice>
                  <mc:Fallback>
                    <p:oleObj name="Equation" r:id="rId27" imgW="126720" imgH="177480" progId="Equation.3">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32963" y="5269770"/>
                            <a:ext cx="23653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91" name="Group 90"/>
          <p:cNvGrpSpPr/>
          <p:nvPr/>
        </p:nvGrpSpPr>
        <p:grpSpPr>
          <a:xfrm>
            <a:off x="27296" y="1337474"/>
            <a:ext cx="6338210" cy="5657006"/>
            <a:chOff x="27296" y="1337474"/>
            <a:chExt cx="6338210" cy="5657006"/>
          </a:xfrm>
        </p:grpSpPr>
        <p:sp>
          <p:nvSpPr>
            <p:cNvPr id="33" name="Textfeld 9"/>
            <p:cNvSpPr txBox="1"/>
            <p:nvPr/>
          </p:nvSpPr>
          <p:spPr>
            <a:xfrm>
              <a:off x="27296" y="6255816"/>
              <a:ext cx="6338210" cy="738664"/>
            </a:xfrm>
            <a:prstGeom prst="rect">
              <a:avLst/>
            </a:prstGeom>
            <a:noFill/>
          </p:spPr>
          <p:txBody>
            <a:bodyPr wrap="square" rtlCol="0">
              <a:spAutoFit/>
            </a:bodyPr>
            <a:lstStyle/>
            <a:p>
              <a:r>
                <a:rPr lang="en-US" sz="1400" b="1" dirty="0">
                  <a:latin typeface="Times New Roman" pitchFamily="18" charset="0"/>
                  <a:cs typeface="Times New Roman" pitchFamily="18" charset="0"/>
                </a:rPr>
                <a:t>E. Witten, </a:t>
              </a:r>
              <a:r>
                <a:rPr lang="en-US" sz="1400" b="1" dirty="0" err="1">
                  <a:latin typeface="Times New Roman" pitchFamily="18" charset="0"/>
                  <a:cs typeface="Times New Roman" pitchFamily="18" charset="0"/>
                </a:rPr>
                <a:t>Nucl</a:t>
              </a:r>
              <a:r>
                <a:rPr lang="en-US" sz="1400" b="1" dirty="0">
                  <a:latin typeface="Times New Roman" pitchFamily="18" charset="0"/>
                  <a:cs typeface="Times New Roman" pitchFamily="18" charset="0"/>
                </a:rPr>
                <a:t>. Phys. B188, 513 (1981</a:t>
              </a:r>
              <a:r>
                <a:rPr lang="en-US" sz="1400" b="1" dirty="0" smtClean="0">
                  <a:latin typeface="Times New Roman" pitchFamily="18" charset="0"/>
                  <a:cs typeface="Times New Roman" pitchFamily="18" charset="0"/>
                </a:rPr>
                <a:t>).</a:t>
              </a:r>
            </a:p>
            <a:p>
              <a:r>
                <a:rPr lang="en-US" sz="1400" b="1" dirty="0" smtClean="0">
                  <a:latin typeface="Times New Roman" pitchFamily="18" charset="0"/>
                  <a:cs typeface="Times New Roman" pitchFamily="18" charset="0"/>
                </a:rPr>
                <a:t>Cooper </a:t>
              </a:r>
              <a:r>
                <a:rPr lang="en-US" sz="1400" b="1" i="1" dirty="0" smtClean="0">
                  <a:latin typeface="Times New Roman" pitchFamily="18" charset="0"/>
                  <a:cs typeface="Times New Roman" pitchFamily="18" charset="0"/>
                </a:rPr>
                <a:t>et al.</a:t>
              </a:r>
              <a:r>
                <a:rPr lang="en-US" sz="1400" b="1" dirty="0" smtClean="0">
                  <a:latin typeface="Times New Roman" pitchFamily="18" charset="0"/>
                  <a:cs typeface="Times New Roman" pitchFamily="18" charset="0"/>
                </a:rPr>
                <a:t>, “Supersymmetry in Quantum Mechanics,” World Scientific (2001)</a:t>
              </a:r>
            </a:p>
            <a:p>
              <a:endParaRPr lang="en-US" sz="1400" dirty="0">
                <a:solidFill>
                  <a:srgbClr val="00B0F0"/>
                </a:solidFill>
              </a:endParaRPr>
            </a:p>
          </p:txBody>
        </p:sp>
        <p:grpSp>
          <p:nvGrpSpPr>
            <p:cNvPr id="89" name="Group 88"/>
            <p:cNvGrpSpPr/>
            <p:nvPr/>
          </p:nvGrpSpPr>
          <p:grpSpPr>
            <a:xfrm>
              <a:off x="205669" y="1337474"/>
              <a:ext cx="5155342" cy="4558359"/>
              <a:chOff x="205669" y="1337474"/>
              <a:chExt cx="5155342" cy="4558359"/>
            </a:xfrm>
          </p:grpSpPr>
          <p:sp>
            <p:nvSpPr>
              <p:cNvPr id="35" name="TextBox 34"/>
              <p:cNvSpPr txBox="1"/>
              <p:nvPr/>
            </p:nvSpPr>
            <p:spPr>
              <a:xfrm>
                <a:off x="205669" y="5191509"/>
                <a:ext cx="1568540" cy="369332"/>
              </a:xfrm>
              <a:prstGeom prst="rect">
                <a:avLst/>
              </a:prstGeom>
              <a:noFill/>
            </p:spPr>
            <p:txBody>
              <a:bodyPr wrap="square" rtlCol="0">
                <a:spAutoFit/>
              </a:bodyPr>
              <a:lstStyle/>
              <a:p>
                <a:r>
                  <a:rPr lang="en-US" b="1" dirty="0" smtClean="0">
                    <a:solidFill>
                      <a:srgbClr val="000099"/>
                    </a:solidFill>
                    <a:latin typeface="Times New Roman" pitchFamily="18" charset="0"/>
                    <a:cs typeface="Times New Roman" pitchFamily="18" charset="0"/>
                  </a:rPr>
                  <a:t>Factorization:</a:t>
                </a:r>
                <a:endParaRPr lang="en-US" b="1" dirty="0">
                  <a:solidFill>
                    <a:srgbClr val="000099"/>
                  </a:solidFill>
                  <a:latin typeface="Times New Roman" pitchFamily="18" charset="0"/>
                  <a:cs typeface="Times New Roman" pitchFamily="18" charset="0"/>
                </a:endParaRPr>
              </a:p>
            </p:txBody>
          </p:sp>
          <p:graphicFrame>
            <p:nvGraphicFramePr>
              <p:cNvPr id="81" name="Object 80"/>
              <p:cNvGraphicFramePr>
                <a:graphicFrameLocks noChangeAspect="1"/>
              </p:cNvGraphicFramePr>
              <p:nvPr/>
            </p:nvGraphicFramePr>
            <p:xfrm>
              <a:off x="445469" y="1466494"/>
              <a:ext cx="4781624" cy="812681"/>
            </p:xfrm>
            <a:graphic>
              <a:graphicData uri="http://schemas.openxmlformats.org/presentationml/2006/ole">
                <mc:AlternateContent xmlns:mc="http://schemas.openxmlformats.org/markup-compatibility/2006">
                  <mc:Choice xmlns:v="urn:schemas-microsoft-com:vml" Requires="v">
                    <p:oleObj spid="_x0000_s203809" name="Equation" r:id="rId29" imgW="2374560" imgH="482400" progId="Equation.3">
                      <p:embed/>
                    </p:oleObj>
                  </mc:Choice>
                  <mc:Fallback>
                    <p:oleObj name="Equation" r:id="rId29" imgW="2374560" imgH="482400" progId="Equation.3">
                      <p:embed/>
                      <p:pic>
                        <p:nvPicPr>
                          <p:cNvPr id="0" name="Picture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5469" y="1466494"/>
                            <a:ext cx="4781624" cy="812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91" name="Object 15"/>
              <p:cNvGraphicFramePr>
                <a:graphicFrameLocks noChangeAspect="1"/>
              </p:cNvGraphicFramePr>
              <p:nvPr/>
            </p:nvGraphicFramePr>
            <p:xfrm>
              <a:off x="452461" y="3133609"/>
              <a:ext cx="4908550" cy="812800"/>
            </p:xfrm>
            <a:graphic>
              <a:graphicData uri="http://schemas.openxmlformats.org/presentationml/2006/ole">
                <mc:AlternateContent xmlns:mc="http://schemas.openxmlformats.org/markup-compatibility/2006">
                  <mc:Choice xmlns:v="urn:schemas-microsoft-com:vml" Requires="v">
                    <p:oleObj spid="_x0000_s203810" name="Equation" r:id="rId31" imgW="2438280" imgH="482400" progId="Equation.3">
                      <p:embed/>
                    </p:oleObj>
                  </mc:Choice>
                  <mc:Fallback>
                    <p:oleObj name="Equation" r:id="rId31" imgW="2438280" imgH="482400" progId="Equation.3">
                      <p:embed/>
                      <p:pic>
                        <p:nvPicPr>
                          <p:cNvPr id="0"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2461" y="3133609"/>
                            <a:ext cx="4908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92" name="Object 16"/>
              <p:cNvGraphicFramePr>
                <a:graphicFrameLocks noChangeAspect="1"/>
              </p:cNvGraphicFramePr>
              <p:nvPr/>
            </p:nvGraphicFramePr>
            <p:xfrm>
              <a:off x="1419461" y="2621082"/>
              <a:ext cx="407988" cy="363538"/>
            </p:xfrm>
            <a:graphic>
              <a:graphicData uri="http://schemas.openxmlformats.org/presentationml/2006/ole">
                <mc:AlternateContent xmlns:mc="http://schemas.openxmlformats.org/markup-compatibility/2006">
                  <mc:Choice xmlns:v="urn:schemas-microsoft-com:vml" Requires="v">
                    <p:oleObj spid="_x0000_s203811" name="Equation" r:id="rId33" imgW="203040" imgH="215640" progId="Equation.3">
                      <p:embed/>
                    </p:oleObj>
                  </mc:Choice>
                  <mc:Fallback>
                    <p:oleObj name="Equation" r:id="rId33" imgW="203040" imgH="215640" progId="Equation.3">
                      <p:embed/>
                      <p:pic>
                        <p:nvPicPr>
                          <p:cNvPr id="0"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19461" y="2621082"/>
                            <a:ext cx="40798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Left Brace 82"/>
              <p:cNvSpPr/>
              <p:nvPr/>
            </p:nvSpPr>
            <p:spPr>
              <a:xfrm>
                <a:off x="1460310" y="1337474"/>
                <a:ext cx="327546" cy="2183642"/>
              </a:xfrm>
              <a:prstGeom prst="leftBrace">
                <a:avLst/>
              </a:prstGeom>
              <a:ln w="28575">
                <a:solidFill>
                  <a:schemeClr val="tx2">
                    <a:lumMod val="60000"/>
                    <a:lumOff val="40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Left Brace 83"/>
              <p:cNvSpPr/>
              <p:nvPr/>
            </p:nvSpPr>
            <p:spPr>
              <a:xfrm>
                <a:off x="1503530" y="3113963"/>
                <a:ext cx="327546" cy="2183642"/>
              </a:xfrm>
              <a:prstGeom prst="leftBrace">
                <a:avLst/>
              </a:prstGeom>
              <a:ln w="28575">
                <a:solidFill>
                  <a:schemeClr val="tx2">
                    <a:lumMod val="60000"/>
                    <a:lumOff val="40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3794" name="Object 18"/>
              <p:cNvGraphicFramePr>
                <a:graphicFrameLocks noChangeAspect="1"/>
              </p:cNvGraphicFramePr>
              <p:nvPr/>
            </p:nvGraphicFramePr>
            <p:xfrm>
              <a:off x="1450403" y="4438650"/>
              <a:ext cx="458788" cy="363538"/>
            </p:xfrm>
            <a:graphic>
              <a:graphicData uri="http://schemas.openxmlformats.org/presentationml/2006/ole">
                <mc:AlternateContent xmlns:mc="http://schemas.openxmlformats.org/markup-compatibility/2006">
                  <mc:Choice xmlns:v="urn:schemas-microsoft-com:vml" Requires="v">
                    <p:oleObj spid="_x0000_s203812" name="Equation" r:id="rId35" imgW="228600" imgH="215640" progId="Equation.3">
                      <p:embed/>
                    </p:oleObj>
                  </mc:Choice>
                  <mc:Fallback>
                    <p:oleObj name="Equation" r:id="rId35" imgW="228600" imgH="215640" progId="Equation.3">
                      <p:embed/>
                      <p:pic>
                        <p:nvPicPr>
                          <p:cNvPr id="0" name="Picture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50403" y="4438650"/>
                            <a:ext cx="45878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95" name="Object 19"/>
              <p:cNvGraphicFramePr>
                <a:graphicFrameLocks noChangeAspect="1"/>
              </p:cNvGraphicFramePr>
              <p:nvPr/>
            </p:nvGraphicFramePr>
            <p:xfrm>
              <a:off x="3761595" y="4975296"/>
              <a:ext cx="1457325" cy="814387"/>
            </p:xfrm>
            <a:graphic>
              <a:graphicData uri="http://schemas.openxmlformats.org/presentationml/2006/ole">
                <mc:AlternateContent xmlns:mc="http://schemas.openxmlformats.org/markup-compatibility/2006">
                  <mc:Choice xmlns:v="urn:schemas-microsoft-com:vml" Requires="v">
                    <p:oleObj spid="_x0000_s203813" name="Equation" r:id="rId37" imgW="723600" imgH="482400" progId="Equation.3">
                      <p:embed/>
                    </p:oleObj>
                  </mc:Choice>
                  <mc:Fallback>
                    <p:oleObj name="Equation" r:id="rId37" imgW="723600" imgH="482400" progId="Equation.3">
                      <p:embed/>
                      <p:pic>
                        <p:nvPicPr>
                          <p:cNvPr id="0" name="Picture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61595" y="4975296"/>
                            <a:ext cx="145732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6" name="Straight Arrow Connector 85"/>
              <p:cNvCxnSpPr/>
              <p:nvPr/>
            </p:nvCxnSpPr>
            <p:spPr>
              <a:xfrm>
                <a:off x="1951630" y="5404513"/>
                <a:ext cx="1119116" cy="1588"/>
              </a:xfrm>
              <a:prstGeom prst="straightConnector1">
                <a:avLst/>
              </a:prstGeom>
              <a:ln w="44450">
                <a:tailEnd type="arrow"/>
              </a:ln>
              <a:effectLst>
                <a:outerShdw blurRad="76200" dist="63500" dir="4440000" sx="94000" sy="94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3616657" y="4926842"/>
                <a:ext cx="1637731" cy="96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6057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9" name="Text Box 3"/>
          <p:cNvSpPr txBox="1">
            <a:spLocks noChangeArrowheads="1"/>
          </p:cNvSpPr>
          <p:nvPr/>
        </p:nvSpPr>
        <p:spPr bwMode="auto">
          <a:xfrm>
            <a:off x="4453721" y="600502"/>
            <a:ext cx="3467616" cy="461665"/>
          </a:xfrm>
          <a:prstGeom prst="rect">
            <a:avLst/>
          </a:prstGeom>
          <a:noFill/>
          <a:ln w="25400" algn="ctr">
            <a:noFill/>
            <a:miter lim="800000"/>
            <a:headEnd/>
            <a:tailEnd/>
          </a:ln>
          <a:effectLst/>
        </p:spPr>
        <p:txBody>
          <a:bodyPr wrap="none">
            <a:spAutoFit/>
          </a:bodyPr>
          <a:lstStyle/>
          <a:p>
            <a:r>
              <a:rPr lang="en-US" sz="2400" b="1" dirty="0" smtClean="0">
                <a:solidFill>
                  <a:srgbClr val="C00000"/>
                </a:solidFill>
                <a:latin typeface="Times New Roman" pitchFamily="18" charset="0"/>
                <a:ea typeface="Tahoma" pitchFamily="34" charset="0"/>
                <a:cs typeface="Times New Roman" pitchFamily="18" charset="0"/>
              </a:rPr>
              <a:t>Supersymmetry </a:t>
            </a:r>
            <a:r>
              <a:rPr lang="en-US" sz="2400" b="1" dirty="0">
                <a:solidFill>
                  <a:srgbClr val="C00000"/>
                </a:solidFill>
                <a:latin typeface="Times New Roman" pitchFamily="18" charset="0"/>
                <a:ea typeface="Tahoma" pitchFamily="34" charset="0"/>
                <a:cs typeface="Times New Roman" pitchFamily="18" charset="0"/>
              </a:rPr>
              <a:t>in optics</a:t>
            </a:r>
          </a:p>
        </p:txBody>
      </p:sp>
      <p:cxnSp>
        <p:nvCxnSpPr>
          <p:cNvPr id="43" name="Straight Connector 42"/>
          <p:cNvCxnSpPr/>
          <p:nvPr/>
        </p:nvCxnSpPr>
        <p:spPr>
          <a:xfrm rot="16200000" flipH="1">
            <a:off x="3794076" y="4135276"/>
            <a:ext cx="4735769" cy="13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F5E095EA-0AEA-4BD5-9A26-AC841E93111F}" type="slidenum">
              <a:rPr lang="en-US" smtClean="0"/>
              <a:pPr/>
              <a:t>16</a:t>
            </a:fld>
            <a:endParaRPr lang="en-US"/>
          </a:p>
        </p:txBody>
      </p:sp>
      <p:grpSp>
        <p:nvGrpSpPr>
          <p:cNvPr id="30" name="Group 29"/>
          <p:cNvGrpSpPr/>
          <p:nvPr/>
        </p:nvGrpSpPr>
        <p:grpSpPr>
          <a:xfrm>
            <a:off x="1085755" y="1215806"/>
            <a:ext cx="4470400" cy="5466847"/>
            <a:chOff x="7213600" y="1324983"/>
            <a:chExt cx="4470400" cy="5466847"/>
          </a:xfrm>
        </p:grpSpPr>
        <p:graphicFrame>
          <p:nvGraphicFramePr>
            <p:cNvPr id="100" name="Object 7"/>
            <p:cNvGraphicFramePr>
              <a:graphicFrameLocks noChangeAspect="1"/>
            </p:cNvGraphicFramePr>
            <p:nvPr/>
          </p:nvGraphicFramePr>
          <p:xfrm>
            <a:off x="8696965" y="6418767"/>
            <a:ext cx="995362" cy="373063"/>
          </p:xfrm>
          <a:graphic>
            <a:graphicData uri="http://schemas.openxmlformats.org/presentationml/2006/ole">
              <mc:AlternateContent xmlns:mc="http://schemas.openxmlformats.org/markup-compatibility/2006">
                <mc:Choice xmlns:v="urn:schemas-microsoft-com:vml" Requires="v">
                  <p:oleObj spid="_x0000_s221190" name="Equation" r:id="rId4" imgW="406080" imgH="203040" progId="Equation.3">
                    <p:embed/>
                  </p:oleObj>
                </mc:Choice>
                <mc:Fallback>
                  <p:oleObj name="Equation" r:id="rId4" imgW="406080" imgH="20304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965" y="6418767"/>
                          <a:ext cx="995362"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 name="Group 28"/>
            <p:cNvGrpSpPr/>
            <p:nvPr/>
          </p:nvGrpSpPr>
          <p:grpSpPr>
            <a:xfrm>
              <a:off x="7213600" y="1324983"/>
              <a:ext cx="4470400" cy="4947313"/>
              <a:chOff x="7213600" y="1324983"/>
              <a:chExt cx="4470400" cy="4947313"/>
            </a:xfrm>
          </p:grpSpPr>
          <p:sp>
            <p:nvSpPr>
              <p:cNvPr id="99" name="Text Box 6"/>
              <p:cNvSpPr txBox="1">
                <a:spLocks noChangeArrowheads="1"/>
              </p:cNvSpPr>
              <p:nvPr/>
            </p:nvSpPr>
            <p:spPr bwMode="auto">
              <a:xfrm>
                <a:off x="8234149" y="3968246"/>
                <a:ext cx="2711355" cy="369332"/>
              </a:xfrm>
              <a:prstGeom prst="rect">
                <a:avLst/>
              </a:prstGeom>
              <a:noFill/>
              <a:ln w="25400" algn="ctr">
                <a:noFill/>
                <a:miter lim="800000"/>
                <a:headEnd/>
                <a:tailEnd/>
              </a:ln>
              <a:effectLst/>
            </p:spPr>
            <p:txBody>
              <a:bodyPr wrap="square">
                <a:spAutoFit/>
              </a:bodyPr>
              <a:lstStyle/>
              <a:p>
                <a:r>
                  <a:rPr lang="en-US" b="1" dirty="0" smtClean="0">
                    <a:solidFill>
                      <a:srgbClr val="003399"/>
                    </a:solidFill>
                    <a:latin typeface="Times New Roman" pitchFamily="18" charset="0"/>
                    <a:cs typeface="Times New Roman" pitchFamily="18" charset="0"/>
                  </a:rPr>
                  <a:t>Schrodinger equation</a:t>
                </a:r>
                <a:endParaRPr lang="en-US" b="1" dirty="0">
                  <a:solidFill>
                    <a:srgbClr val="003399"/>
                  </a:solidFill>
                  <a:latin typeface="Times New Roman" pitchFamily="18" charset="0"/>
                  <a:cs typeface="Times New Roman" pitchFamily="18" charset="0"/>
                </a:endParaRPr>
              </a:p>
            </p:txBody>
          </p:sp>
          <p:sp>
            <p:nvSpPr>
              <p:cNvPr id="114" name="Text Box 6"/>
              <p:cNvSpPr txBox="1">
                <a:spLocks noChangeArrowheads="1"/>
              </p:cNvSpPr>
              <p:nvPr/>
            </p:nvSpPr>
            <p:spPr bwMode="auto">
              <a:xfrm>
                <a:off x="8954448" y="1324983"/>
                <a:ext cx="914400" cy="400110"/>
              </a:xfrm>
              <a:prstGeom prst="rect">
                <a:avLst/>
              </a:prstGeom>
              <a:noFill/>
              <a:ln w="25400" algn="ctr">
                <a:noFill/>
                <a:miter lim="800000"/>
                <a:headEnd/>
                <a:tailEnd/>
              </a:ln>
              <a:effectLst/>
            </p:spPr>
            <p:txBody>
              <a:bodyPr wrap="square">
                <a:spAutoFit/>
              </a:bodyPr>
              <a:lstStyle/>
              <a:p>
                <a:r>
                  <a:rPr lang="en-US" sz="2000" b="1" i="1" dirty="0" smtClean="0">
                    <a:solidFill>
                      <a:schemeClr val="accent6">
                        <a:lumMod val="50000"/>
                      </a:schemeClr>
                    </a:solidFill>
                    <a:latin typeface="Times New Roman" pitchFamily="18" charset="0"/>
                    <a:cs typeface="Times New Roman" pitchFamily="18" charset="0"/>
                  </a:rPr>
                  <a:t>QM</a:t>
                </a:r>
                <a:endParaRPr lang="en-US" sz="2000" b="1" i="1" dirty="0">
                  <a:solidFill>
                    <a:schemeClr val="accent6">
                      <a:lumMod val="50000"/>
                    </a:schemeClr>
                  </a:solidFill>
                  <a:latin typeface="Times New Roman" pitchFamily="18" charset="0"/>
                  <a:cs typeface="Times New Roman" pitchFamily="18" charset="0"/>
                </a:endParaRPr>
              </a:p>
            </p:txBody>
          </p:sp>
          <p:grpSp>
            <p:nvGrpSpPr>
              <p:cNvPr id="4" name="Group 46"/>
              <p:cNvGrpSpPr/>
              <p:nvPr/>
            </p:nvGrpSpPr>
            <p:grpSpPr>
              <a:xfrm>
                <a:off x="8103744" y="5738896"/>
                <a:ext cx="2418687" cy="533400"/>
                <a:chOff x="7721600" y="5029200"/>
                <a:chExt cx="2418687" cy="533400"/>
              </a:xfrm>
            </p:grpSpPr>
            <p:sp>
              <p:nvSpPr>
                <p:cNvPr id="35" name="TextBox 34"/>
                <p:cNvSpPr txBox="1"/>
                <p:nvPr/>
              </p:nvSpPr>
              <p:spPr>
                <a:xfrm>
                  <a:off x="7823201" y="5057745"/>
                  <a:ext cx="2299027" cy="400110"/>
                </a:xfrm>
                <a:prstGeom prst="rect">
                  <a:avLst/>
                </a:prstGeom>
                <a:noFill/>
              </p:spPr>
              <p:txBody>
                <a:bodyPr wrap="none" rtlCol="0">
                  <a:spAutoFit/>
                </a:bodyPr>
                <a:lstStyle/>
                <a:p>
                  <a:r>
                    <a:rPr lang="en-US" sz="2000" b="1" dirty="0" smtClean="0">
                      <a:solidFill>
                        <a:schemeClr val="accent6">
                          <a:lumMod val="50000"/>
                        </a:schemeClr>
                      </a:solidFill>
                      <a:latin typeface="Times New Roman" pitchFamily="18" charset="0"/>
                      <a:cs typeface="Times New Roman" pitchFamily="18" charset="0"/>
                    </a:rPr>
                    <a:t>Energy eigenvalues</a:t>
                  </a:r>
                  <a:endParaRPr lang="en-US" sz="2000" b="1" dirty="0">
                    <a:solidFill>
                      <a:schemeClr val="accent6">
                        <a:lumMod val="50000"/>
                      </a:schemeClr>
                    </a:solidFill>
                    <a:latin typeface="Times New Roman" pitchFamily="18" charset="0"/>
                    <a:cs typeface="Times New Roman" pitchFamily="18" charset="0"/>
                  </a:endParaRPr>
                </a:p>
              </p:txBody>
            </p:sp>
            <p:sp>
              <p:nvSpPr>
                <p:cNvPr id="40" name="Rounded Rectangle 39"/>
                <p:cNvSpPr/>
                <p:nvPr/>
              </p:nvSpPr>
              <p:spPr>
                <a:xfrm>
                  <a:off x="7721600" y="5029200"/>
                  <a:ext cx="2418687" cy="533400"/>
                </a:xfrm>
                <a:prstGeom prst="roundRect">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8"/>
              <p:cNvGrpSpPr/>
              <p:nvPr/>
            </p:nvGrpSpPr>
            <p:grpSpPr>
              <a:xfrm>
                <a:off x="7213600" y="4595896"/>
                <a:ext cx="4470400" cy="916142"/>
                <a:chOff x="5257800" y="3886200"/>
                <a:chExt cx="3352800" cy="916142"/>
              </a:xfrm>
            </p:grpSpPr>
            <p:graphicFrame>
              <p:nvGraphicFramePr>
                <p:cNvPr id="45" name="Object 6"/>
                <p:cNvGraphicFramePr>
                  <a:graphicFrameLocks noChangeAspect="1"/>
                </p:cNvGraphicFramePr>
                <p:nvPr/>
              </p:nvGraphicFramePr>
              <p:xfrm>
                <a:off x="5257800" y="3924924"/>
                <a:ext cx="3276600" cy="801217"/>
              </p:xfrm>
              <a:graphic>
                <a:graphicData uri="http://schemas.openxmlformats.org/presentationml/2006/ole">
                  <mc:AlternateContent xmlns:mc="http://schemas.openxmlformats.org/markup-compatibility/2006">
                    <mc:Choice xmlns:v="urn:schemas-microsoft-com:vml" Requires="v">
                      <p:oleObj spid="_x0000_s221191" name="Equation" r:id="rId6" imgW="1714320" imgH="419040" progId="Equation.3">
                        <p:embed/>
                      </p:oleObj>
                    </mc:Choice>
                    <mc:Fallback>
                      <p:oleObj name="Equation" r:id="rId6" imgW="1714320" imgH="4190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924924"/>
                              <a:ext cx="3276600" cy="801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5"/>
                <p:cNvSpPr>
                  <a:spLocks noChangeArrowheads="1"/>
                </p:cNvSpPr>
                <p:nvPr/>
              </p:nvSpPr>
              <p:spPr bwMode="auto">
                <a:xfrm>
                  <a:off x="5257800" y="3886200"/>
                  <a:ext cx="3352800" cy="916142"/>
                </a:xfrm>
                <a:prstGeom prst="rect">
                  <a:avLst/>
                </a:prstGeom>
                <a:noFill/>
                <a:ln w="38100" algn="ctr">
                  <a:solidFill>
                    <a:srgbClr val="C00000"/>
                  </a:solidFill>
                  <a:miter lim="800000"/>
                  <a:headEnd/>
                  <a:tailEnd/>
                </a:ln>
                <a:effectLst/>
              </p:spPr>
              <p:txBody>
                <a:bodyPr wrap="none" anchor="ctr"/>
                <a:lstStyle/>
                <a:p>
                  <a:endParaRPr lang="en-US"/>
                </a:p>
              </p:txBody>
            </p:sp>
          </p:grpSp>
          <p:pic>
            <p:nvPicPr>
              <p:cNvPr id="27" name="Picture 26" descr="Hydrogen_Density_Plots.png"/>
              <p:cNvPicPr>
                <a:picLocks noChangeAspect="1"/>
              </p:cNvPicPr>
              <p:nvPr/>
            </p:nvPicPr>
            <p:blipFill>
              <a:blip r:embed="rId8" cstate="print"/>
              <a:stretch>
                <a:fillRect/>
              </a:stretch>
            </p:blipFill>
            <p:spPr>
              <a:xfrm>
                <a:off x="8083455" y="1787133"/>
                <a:ext cx="2425321" cy="2204837"/>
              </a:xfrm>
              <a:prstGeom prst="rect">
                <a:avLst/>
              </a:prstGeom>
            </p:spPr>
          </p:pic>
        </p:grpSp>
      </p:grpSp>
      <p:grpSp>
        <p:nvGrpSpPr>
          <p:cNvPr id="31" name="Group 30"/>
          <p:cNvGrpSpPr/>
          <p:nvPr/>
        </p:nvGrpSpPr>
        <p:grpSpPr>
          <a:xfrm>
            <a:off x="6503750" y="1278362"/>
            <a:ext cx="5465328" cy="5431589"/>
            <a:chOff x="730756" y="1305649"/>
            <a:chExt cx="5465328" cy="5431589"/>
          </a:xfrm>
        </p:grpSpPr>
        <p:grpSp>
          <p:nvGrpSpPr>
            <p:cNvPr id="2" name="Group 109"/>
            <p:cNvGrpSpPr/>
            <p:nvPr/>
          </p:nvGrpSpPr>
          <p:grpSpPr>
            <a:xfrm>
              <a:off x="1455621" y="4582248"/>
              <a:ext cx="3275463" cy="762000"/>
              <a:chOff x="907577" y="3962400"/>
              <a:chExt cx="2456597" cy="762000"/>
            </a:xfrm>
          </p:grpSpPr>
          <p:graphicFrame>
            <p:nvGraphicFramePr>
              <p:cNvPr id="94" name="Object 4"/>
              <p:cNvGraphicFramePr>
                <a:graphicFrameLocks noChangeAspect="1"/>
              </p:cNvGraphicFramePr>
              <p:nvPr/>
            </p:nvGraphicFramePr>
            <p:xfrm>
              <a:off x="998709" y="3988964"/>
              <a:ext cx="2269331" cy="700088"/>
            </p:xfrm>
            <a:graphic>
              <a:graphicData uri="http://schemas.openxmlformats.org/presentationml/2006/ole">
                <mc:AlternateContent xmlns:mc="http://schemas.openxmlformats.org/markup-compatibility/2006">
                  <mc:Choice xmlns:v="urn:schemas-microsoft-com:vml" Requires="v">
                    <p:oleObj spid="_x0000_s221192" name="Equation" r:id="rId9" imgW="1358640" imgH="419040" progId="Equation.3">
                      <p:embed/>
                    </p:oleObj>
                  </mc:Choice>
                  <mc:Fallback>
                    <p:oleObj name="Equation" r:id="rId9" imgW="1358640" imgH="4190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709" y="3988964"/>
                            <a:ext cx="2269331"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 name="Rectangle 5"/>
              <p:cNvSpPr>
                <a:spLocks noChangeArrowheads="1"/>
              </p:cNvSpPr>
              <p:nvPr/>
            </p:nvSpPr>
            <p:spPr bwMode="auto">
              <a:xfrm>
                <a:off x="907577" y="3962400"/>
                <a:ext cx="2456597" cy="762000"/>
              </a:xfrm>
              <a:prstGeom prst="rect">
                <a:avLst/>
              </a:prstGeom>
              <a:noFill/>
              <a:ln w="38100" algn="ctr">
                <a:solidFill>
                  <a:srgbClr val="002060"/>
                </a:solidFill>
                <a:miter lim="800000"/>
                <a:headEnd/>
                <a:tailEnd/>
              </a:ln>
              <a:effectLst/>
            </p:spPr>
            <p:txBody>
              <a:bodyPr wrap="none" anchor="ctr"/>
              <a:lstStyle/>
              <a:p>
                <a:endParaRPr lang="en-US"/>
              </a:p>
            </p:txBody>
          </p:sp>
        </p:grpSp>
        <p:sp>
          <p:nvSpPr>
            <p:cNvPr id="96" name="Text Box 6"/>
            <p:cNvSpPr txBox="1">
              <a:spLocks noChangeArrowheads="1"/>
            </p:cNvSpPr>
            <p:nvPr/>
          </p:nvSpPr>
          <p:spPr bwMode="auto">
            <a:xfrm>
              <a:off x="1925720" y="3981894"/>
              <a:ext cx="2195914" cy="369332"/>
            </a:xfrm>
            <a:prstGeom prst="rect">
              <a:avLst/>
            </a:prstGeom>
            <a:noFill/>
            <a:ln w="25400" algn="ctr">
              <a:noFill/>
              <a:miter lim="800000"/>
              <a:headEnd/>
              <a:tailEnd/>
            </a:ln>
            <a:effectLst/>
          </p:spPr>
          <p:txBody>
            <a:bodyPr wrap="square">
              <a:spAutoFit/>
            </a:bodyPr>
            <a:lstStyle/>
            <a:p>
              <a:r>
                <a:rPr lang="en-US" b="1" dirty="0" smtClean="0">
                  <a:solidFill>
                    <a:srgbClr val="003399"/>
                  </a:solidFill>
                  <a:latin typeface="Times New Roman" pitchFamily="18" charset="0"/>
                  <a:cs typeface="Times New Roman" pitchFamily="18" charset="0"/>
                </a:rPr>
                <a:t>Maxwell’s equations</a:t>
              </a:r>
              <a:endParaRPr lang="en-US" b="1" dirty="0">
                <a:solidFill>
                  <a:srgbClr val="003399"/>
                </a:solidFill>
                <a:latin typeface="Times New Roman" pitchFamily="18" charset="0"/>
                <a:cs typeface="Times New Roman" pitchFamily="18" charset="0"/>
              </a:endParaRPr>
            </a:p>
          </p:txBody>
        </p:sp>
        <p:graphicFrame>
          <p:nvGraphicFramePr>
            <p:cNvPr id="98" name="Object 6"/>
            <p:cNvGraphicFramePr>
              <a:graphicFrameLocks noChangeAspect="1"/>
            </p:cNvGraphicFramePr>
            <p:nvPr/>
          </p:nvGraphicFramePr>
          <p:xfrm>
            <a:off x="1634440" y="6364175"/>
            <a:ext cx="2917825" cy="373063"/>
          </p:xfrm>
          <a:graphic>
            <a:graphicData uri="http://schemas.openxmlformats.org/presentationml/2006/ole">
              <mc:AlternateContent xmlns:mc="http://schemas.openxmlformats.org/markup-compatibility/2006">
                <mc:Choice xmlns:v="urn:schemas-microsoft-com:vml" Requires="v">
                  <p:oleObj spid="_x0000_s221193" name="Equation" r:id="rId11" imgW="1193760" imgH="203040" progId="Equation.3">
                    <p:embed/>
                  </p:oleObj>
                </mc:Choice>
                <mc:Fallback>
                  <p:oleObj name="Equation" r:id="rId11" imgW="1193760" imgH="2030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4440" y="6364175"/>
                          <a:ext cx="2917825"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6"/>
            <p:cNvSpPr txBox="1">
              <a:spLocks noChangeArrowheads="1"/>
            </p:cNvSpPr>
            <p:nvPr/>
          </p:nvSpPr>
          <p:spPr bwMode="auto">
            <a:xfrm>
              <a:off x="2461014" y="1305649"/>
              <a:ext cx="1333072" cy="400110"/>
            </a:xfrm>
            <a:prstGeom prst="rect">
              <a:avLst/>
            </a:prstGeom>
            <a:noFill/>
            <a:ln w="25400" algn="ctr">
              <a:noFill/>
              <a:miter lim="800000"/>
              <a:headEnd/>
              <a:tailEnd/>
            </a:ln>
            <a:effectLst/>
          </p:spPr>
          <p:txBody>
            <a:bodyPr wrap="square">
              <a:spAutoFit/>
            </a:bodyPr>
            <a:lstStyle/>
            <a:p>
              <a:r>
                <a:rPr lang="en-US" sz="2000" b="1" i="1" dirty="0" smtClean="0">
                  <a:solidFill>
                    <a:srgbClr val="000099"/>
                  </a:solidFill>
                  <a:latin typeface="Times New Roman" pitchFamily="18" charset="0"/>
                  <a:cs typeface="Times New Roman" pitchFamily="18" charset="0"/>
                </a:rPr>
                <a:t>EM</a:t>
              </a:r>
              <a:endParaRPr lang="en-US" sz="2000" b="1" i="1" dirty="0">
                <a:solidFill>
                  <a:srgbClr val="000099"/>
                </a:solidFill>
                <a:latin typeface="Times New Roman" pitchFamily="18" charset="0"/>
                <a:cs typeface="Times New Roman" pitchFamily="18" charset="0"/>
              </a:endParaRPr>
            </a:p>
          </p:txBody>
        </p:sp>
        <p:grpSp>
          <p:nvGrpSpPr>
            <p:cNvPr id="3" name="Group 47"/>
            <p:cNvGrpSpPr/>
            <p:nvPr/>
          </p:nvGrpSpPr>
          <p:grpSpPr>
            <a:xfrm>
              <a:off x="730756" y="5629712"/>
              <a:ext cx="5465328" cy="755641"/>
              <a:chOff x="1320800" y="5029200"/>
              <a:chExt cx="4993519" cy="755641"/>
            </a:xfrm>
          </p:grpSpPr>
          <p:sp>
            <p:nvSpPr>
              <p:cNvPr id="36" name="TextBox 35"/>
              <p:cNvSpPr txBox="1"/>
              <p:nvPr/>
            </p:nvSpPr>
            <p:spPr>
              <a:xfrm>
                <a:off x="1361745" y="5076955"/>
                <a:ext cx="4952574" cy="707886"/>
              </a:xfrm>
              <a:prstGeom prst="rect">
                <a:avLst/>
              </a:prstGeom>
              <a:noFill/>
            </p:spPr>
            <p:txBody>
              <a:bodyPr wrap="square" rtlCol="0">
                <a:spAutoFit/>
              </a:bodyPr>
              <a:lstStyle/>
              <a:p>
                <a:r>
                  <a:rPr lang="en-US" sz="2000" b="1" dirty="0" smtClean="0">
                    <a:solidFill>
                      <a:schemeClr val="accent6">
                        <a:lumMod val="50000"/>
                      </a:schemeClr>
                    </a:solidFill>
                    <a:latin typeface="Times New Roman" pitchFamily="18" charset="0"/>
                    <a:cs typeface="Times New Roman" pitchFamily="18" charset="0"/>
                  </a:rPr>
                  <a:t>Propagation constants/Resonant frequencies</a:t>
                </a:r>
                <a:endParaRPr lang="en-US" sz="2000" b="1" dirty="0">
                  <a:solidFill>
                    <a:schemeClr val="accent6">
                      <a:lumMod val="50000"/>
                    </a:schemeClr>
                  </a:solidFill>
                  <a:latin typeface="Times New Roman" pitchFamily="18" charset="0"/>
                  <a:cs typeface="Times New Roman" pitchFamily="18" charset="0"/>
                </a:endParaRPr>
              </a:p>
            </p:txBody>
          </p:sp>
          <p:sp>
            <p:nvSpPr>
              <p:cNvPr id="38" name="Rounded Rectangle 37"/>
              <p:cNvSpPr/>
              <p:nvPr/>
            </p:nvSpPr>
            <p:spPr>
              <a:xfrm>
                <a:off x="1320800" y="5029200"/>
                <a:ext cx="4619431" cy="533400"/>
              </a:xfrm>
              <a:prstGeom prst="roundRect">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images.jpg"/>
            <p:cNvPicPr>
              <a:picLocks noChangeAspect="1"/>
            </p:cNvPicPr>
            <p:nvPr/>
          </p:nvPicPr>
          <p:blipFill>
            <a:blip r:embed="rId13" cstate="print"/>
            <a:stretch>
              <a:fillRect/>
            </a:stretch>
          </p:blipFill>
          <p:spPr>
            <a:xfrm>
              <a:off x="1610436" y="1800154"/>
              <a:ext cx="2879687" cy="2156986"/>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0.70"/>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strVal val="#ppt_w+.3"/>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Effect transition="in" filter="fade">
                                      <p:cBhvr>
                                        <p:cTn id="1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E095EA-0AEA-4BD5-9A26-AC841E93111F}" type="slidenum">
              <a:rPr lang="en-US" smtClean="0"/>
              <a:pPr/>
              <a:t>17</a:t>
            </a:fld>
            <a:endParaRPr lang="en-US"/>
          </a:p>
        </p:txBody>
      </p:sp>
      <p:pic>
        <p:nvPicPr>
          <p:cNvPr id="5" name="Picture 2" descr="Fig1"/>
          <p:cNvPicPr>
            <a:picLocks noChangeAspect="1" noChangeArrowheads="1"/>
          </p:cNvPicPr>
          <p:nvPr/>
        </p:nvPicPr>
        <p:blipFill>
          <a:blip r:embed="rId2" cstate="print"/>
          <a:srcRect/>
          <a:stretch>
            <a:fillRect/>
          </a:stretch>
        </p:blipFill>
        <p:spPr bwMode="auto">
          <a:xfrm>
            <a:off x="2118821" y="1678672"/>
            <a:ext cx="7787148" cy="1676400"/>
          </a:xfrm>
          <a:prstGeom prst="rect">
            <a:avLst/>
          </a:prstGeom>
          <a:noFill/>
          <a:ln w="9525">
            <a:noFill/>
            <a:miter lim="800000"/>
            <a:headEnd/>
            <a:tailEnd/>
          </a:ln>
        </p:spPr>
      </p:pic>
      <p:sp>
        <p:nvSpPr>
          <p:cNvPr id="6" name="Text Box 3"/>
          <p:cNvSpPr txBox="1">
            <a:spLocks noChangeArrowheads="1"/>
          </p:cNvSpPr>
          <p:nvPr/>
        </p:nvSpPr>
        <p:spPr bwMode="auto">
          <a:xfrm>
            <a:off x="3580264" y="600502"/>
            <a:ext cx="4608826" cy="461665"/>
          </a:xfrm>
          <a:prstGeom prst="rect">
            <a:avLst/>
          </a:prstGeom>
          <a:noFill/>
          <a:ln w="25400" algn="ctr">
            <a:noFill/>
            <a:miter lim="800000"/>
            <a:headEnd/>
            <a:tailEnd/>
          </a:ln>
          <a:effectLst/>
        </p:spPr>
        <p:txBody>
          <a:bodyPr wrap="none">
            <a:spAutoFit/>
          </a:bodyPr>
          <a:lstStyle/>
          <a:p>
            <a:r>
              <a:rPr lang="en-US" sz="2400" b="1" dirty="0" smtClean="0">
                <a:solidFill>
                  <a:srgbClr val="C00000"/>
                </a:solidFill>
                <a:latin typeface="Times New Roman" pitchFamily="18" charset="0"/>
                <a:ea typeface="Tahoma" pitchFamily="34" charset="0"/>
                <a:cs typeface="Times New Roman" pitchFamily="18" charset="0"/>
              </a:rPr>
              <a:t>PT symmetry and SUSY relations</a:t>
            </a:r>
            <a:endParaRPr lang="en-US" sz="2400" b="1" dirty="0">
              <a:solidFill>
                <a:srgbClr val="C00000"/>
              </a:solidFill>
              <a:latin typeface="Times New Roman" pitchFamily="18" charset="0"/>
              <a:ea typeface="Tahoma" pitchFamily="34" charset="0"/>
              <a:cs typeface="Times New Roman" pitchFamily="18" charset="0"/>
            </a:endParaRPr>
          </a:p>
        </p:txBody>
      </p:sp>
      <p:pic>
        <p:nvPicPr>
          <p:cNvPr id="222210" name="Picture 2"/>
          <p:cNvPicPr>
            <a:picLocks noChangeAspect="1" noChangeArrowheads="1"/>
          </p:cNvPicPr>
          <p:nvPr/>
        </p:nvPicPr>
        <p:blipFill>
          <a:blip r:embed="rId3" cstate="print"/>
          <a:srcRect/>
          <a:stretch>
            <a:fillRect/>
          </a:stretch>
        </p:blipFill>
        <p:spPr bwMode="auto">
          <a:xfrm>
            <a:off x="3041602" y="4529572"/>
            <a:ext cx="6116046" cy="1823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blinds(horizontal)">
                                      <p:cBhvr>
                                        <p:cTn id="7" dur="500"/>
                                        <p:tgtEl>
                                          <p:spTgt spid="22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ung 26"/>
          <p:cNvGrpSpPr/>
          <p:nvPr/>
        </p:nvGrpSpPr>
        <p:grpSpPr>
          <a:xfrm>
            <a:off x="548799" y="1249960"/>
            <a:ext cx="5363374" cy="3259160"/>
            <a:chOff x="411599" y="1835316"/>
            <a:chExt cx="4022531" cy="3259160"/>
          </a:xfrm>
        </p:grpSpPr>
        <p:sp>
          <p:nvSpPr>
            <p:cNvPr id="20" name="Textfeld 19"/>
            <p:cNvSpPr txBox="1"/>
            <p:nvPr/>
          </p:nvSpPr>
          <p:spPr>
            <a:xfrm>
              <a:off x="2128880" y="4725144"/>
              <a:ext cx="1081210" cy="369332"/>
            </a:xfrm>
            <a:prstGeom prst="rect">
              <a:avLst/>
            </a:prstGeom>
            <a:noFill/>
          </p:spPr>
          <p:txBody>
            <a:bodyPr wrap="none" rtlCol="0">
              <a:spAutoFit/>
            </a:bodyPr>
            <a:lstStyle/>
            <a:p>
              <a:pPr algn="ctr"/>
              <a:r>
                <a:rPr lang="en-US" dirty="0" smtClean="0"/>
                <a:t>Position [µm]</a:t>
              </a:r>
              <a:endParaRPr lang="en-US" dirty="0"/>
            </a:p>
          </p:txBody>
        </p:sp>
        <p:pic>
          <p:nvPicPr>
            <p:cNvPr id="22" name="Bild 21" descr="1Dsusy_bg-01.png"/>
            <p:cNvPicPr>
              <a:picLocks noChangeAspect="1"/>
            </p:cNvPicPr>
            <p:nvPr/>
          </p:nvPicPr>
          <p:blipFill rotWithShape="1">
            <a:blip r:embed="rId3" cstate="print">
              <a:extLst>
                <a:ext uri="{28A0092B-C50C-407E-A947-70E740481C1C}">
                  <a14:useLocalDpi xmlns:a14="http://schemas.microsoft.com/office/drawing/2010/main" val="0"/>
                </a:ext>
              </a:extLst>
            </a:blip>
            <a:srcRect r="51540"/>
            <a:stretch/>
          </p:blipFill>
          <p:spPr>
            <a:xfrm>
              <a:off x="411599" y="1835316"/>
              <a:ext cx="4022531" cy="3164072"/>
            </a:xfrm>
            <a:prstGeom prst="rect">
              <a:avLst/>
            </a:prstGeom>
          </p:spPr>
        </p:pic>
        <p:sp>
          <p:nvSpPr>
            <p:cNvPr id="19" name="Textfeld 18"/>
            <p:cNvSpPr txBox="1"/>
            <p:nvPr/>
          </p:nvSpPr>
          <p:spPr>
            <a:xfrm rot="16200000">
              <a:off x="-546288" y="3169407"/>
              <a:ext cx="2234394" cy="276999"/>
            </a:xfrm>
            <a:prstGeom prst="rect">
              <a:avLst/>
            </a:prstGeom>
            <a:noFill/>
          </p:spPr>
          <p:txBody>
            <a:bodyPr wrap="none" rtlCol="0">
              <a:spAutoFit/>
            </a:bodyPr>
            <a:lstStyle/>
            <a:p>
              <a:pPr algn="ctr"/>
              <a:r>
                <a:rPr lang="en-US" dirty="0" smtClean="0"/>
                <a:t>Refractive index [10</a:t>
              </a:r>
              <a:r>
                <a:rPr lang="en-US" baseline="30000" dirty="0" smtClean="0"/>
                <a:t>-3</a:t>
              </a:r>
              <a:r>
                <a:rPr lang="en-US" dirty="0" smtClean="0"/>
                <a:t>]</a:t>
              </a:r>
              <a:endParaRPr lang="en-US" dirty="0"/>
            </a:p>
          </p:txBody>
        </p:sp>
      </p:grpSp>
      <p:grpSp>
        <p:nvGrpSpPr>
          <p:cNvPr id="5" name="Gruppierung 27"/>
          <p:cNvGrpSpPr/>
          <p:nvPr/>
        </p:nvGrpSpPr>
        <p:grpSpPr>
          <a:xfrm>
            <a:off x="6313250" y="1249960"/>
            <a:ext cx="5303109" cy="3259160"/>
            <a:chOff x="4734937" y="1835316"/>
            <a:chExt cx="3977332" cy="3259160"/>
          </a:xfrm>
        </p:grpSpPr>
        <p:pic>
          <p:nvPicPr>
            <p:cNvPr id="26" name="Bild 25" descr="1Dsusy_bg-01.png"/>
            <p:cNvPicPr>
              <a:picLocks noChangeAspect="1"/>
            </p:cNvPicPr>
            <p:nvPr/>
          </p:nvPicPr>
          <p:blipFill rotWithShape="1">
            <a:blip r:embed="rId3" cstate="print">
              <a:extLst>
                <a:ext uri="{28A0092B-C50C-407E-A947-70E740481C1C}">
                  <a14:useLocalDpi xmlns:a14="http://schemas.microsoft.com/office/drawing/2010/main" val="0"/>
                </a:ext>
              </a:extLst>
            </a:blip>
            <a:srcRect l="52084"/>
            <a:stretch/>
          </p:blipFill>
          <p:spPr>
            <a:xfrm>
              <a:off x="4734937" y="1835316"/>
              <a:ext cx="3977332" cy="3164072"/>
            </a:xfrm>
            <a:prstGeom prst="rect">
              <a:avLst/>
            </a:prstGeom>
          </p:spPr>
        </p:pic>
        <p:sp>
          <p:nvSpPr>
            <p:cNvPr id="8" name="Textfeld 7"/>
            <p:cNvSpPr txBox="1"/>
            <p:nvPr/>
          </p:nvSpPr>
          <p:spPr>
            <a:xfrm>
              <a:off x="5861902" y="4725144"/>
              <a:ext cx="1081210" cy="369332"/>
            </a:xfrm>
            <a:prstGeom prst="rect">
              <a:avLst/>
            </a:prstGeom>
            <a:noFill/>
          </p:spPr>
          <p:txBody>
            <a:bodyPr wrap="none" rtlCol="0">
              <a:spAutoFit/>
            </a:bodyPr>
            <a:lstStyle/>
            <a:p>
              <a:pPr algn="ctr"/>
              <a:r>
                <a:rPr lang="en-US" dirty="0" smtClean="0"/>
                <a:t>Position [µm]</a:t>
              </a:r>
              <a:endParaRPr lang="en-US" dirty="0"/>
            </a:p>
          </p:txBody>
        </p:sp>
      </p:grpSp>
      <p:sp>
        <p:nvSpPr>
          <p:cNvPr id="2" name="Titel 1"/>
          <p:cNvSpPr>
            <a:spLocks noGrp="1"/>
          </p:cNvSpPr>
          <p:nvPr>
            <p:ph type="title"/>
          </p:nvPr>
        </p:nvSpPr>
        <p:spPr>
          <a:xfrm>
            <a:off x="4280848" y="191067"/>
            <a:ext cx="3389194" cy="696305"/>
          </a:xfrm>
        </p:spPr>
        <p:txBody>
          <a:bodyPr>
            <a:normAutofit/>
          </a:bodyPr>
          <a:lstStyle/>
          <a:p>
            <a:r>
              <a:rPr lang="en-US" sz="2400" b="1" dirty="0" smtClean="0">
                <a:solidFill>
                  <a:srgbClr val="C00000"/>
                </a:solidFill>
                <a:latin typeface="Times New Roman" pitchFamily="18" charset="0"/>
                <a:cs typeface="Times New Roman" pitchFamily="18" charset="0"/>
              </a:rPr>
              <a:t>SUSY optical structures</a:t>
            </a:r>
            <a:endParaRPr lang="en-US" sz="2400" b="1" dirty="0">
              <a:solidFill>
                <a:srgbClr val="C00000"/>
              </a:solidFill>
              <a:latin typeface="Times New Roman" pitchFamily="18" charset="0"/>
              <a:cs typeface="Times New Roman" pitchFamily="18" charset="0"/>
            </a:endParaRPr>
          </a:p>
        </p:txBody>
      </p:sp>
      <p:sp>
        <p:nvSpPr>
          <p:cNvPr id="27" name="Slide Number Placeholder 26"/>
          <p:cNvSpPr>
            <a:spLocks noGrp="1"/>
          </p:cNvSpPr>
          <p:nvPr>
            <p:ph type="sldNum" sz="quarter" idx="12"/>
          </p:nvPr>
        </p:nvSpPr>
        <p:spPr/>
        <p:txBody>
          <a:bodyPr/>
          <a:lstStyle/>
          <a:p>
            <a:fld id="{F5E095EA-0AEA-4BD5-9A26-AC841E93111F}" type="slidenum">
              <a:rPr lang="en-US" smtClean="0"/>
              <a:pPr/>
              <a:t>18</a:t>
            </a:fld>
            <a:endParaRPr lang="en-US"/>
          </a:p>
        </p:txBody>
      </p:sp>
      <p:pic>
        <p:nvPicPr>
          <p:cNvPr id="23" name="Bild 22" descr="1Dsusy-01.png"/>
          <p:cNvPicPr>
            <a:picLocks noChangeAspect="1"/>
          </p:cNvPicPr>
          <p:nvPr/>
        </p:nvPicPr>
        <p:blipFill rotWithShape="1">
          <a:blip r:embed="rId4" cstate="print">
            <a:extLst>
              <a:ext uri="{28A0092B-C50C-407E-A947-70E740481C1C}">
                <a14:useLocalDpi xmlns:a14="http://schemas.microsoft.com/office/drawing/2010/main" val="0"/>
              </a:ext>
            </a:extLst>
          </a:blip>
          <a:srcRect l="52084"/>
          <a:stretch/>
        </p:blipFill>
        <p:spPr>
          <a:xfrm>
            <a:off x="6313250" y="1263748"/>
            <a:ext cx="5303108" cy="3164072"/>
          </a:xfrm>
          <a:prstGeom prst="rect">
            <a:avLst/>
          </a:prstGeom>
          <a:effectLst>
            <a:outerShdw blurRad="127000" dist="63500" dir="2700000" algn="tl" rotWithShape="0">
              <a:srgbClr val="000000">
                <a:alpha val="75000"/>
              </a:srgbClr>
            </a:outerShdw>
          </a:effectLst>
        </p:spPr>
      </p:pic>
      <p:pic>
        <p:nvPicPr>
          <p:cNvPr id="25" name="Bild 24" descr="1Dsusy-01.png"/>
          <p:cNvPicPr>
            <a:picLocks noChangeAspect="1"/>
          </p:cNvPicPr>
          <p:nvPr/>
        </p:nvPicPr>
        <p:blipFill rotWithShape="1">
          <a:blip r:embed="rId4" cstate="print">
            <a:extLst>
              <a:ext uri="{28A0092B-C50C-407E-A947-70E740481C1C}">
                <a14:useLocalDpi xmlns:a14="http://schemas.microsoft.com/office/drawing/2010/main" val="0"/>
              </a:ext>
            </a:extLst>
          </a:blip>
          <a:srcRect r="51540" b="78163"/>
          <a:stretch/>
        </p:blipFill>
        <p:spPr>
          <a:xfrm>
            <a:off x="548799" y="1263748"/>
            <a:ext cx="5363375" cy="690948"/>
          </a:xfrm>
          <a:prstGeom prst="rect">
            <a:avLst/>
          </a:prstGeom>
          <a:effectLst>
            <a:outerShdw blurRad="127000" dist="63500" dir="2700000" algn="tl" rotWithShape="0">
              <a:srgbClr val="000000">
                <a:alpha val="75000"/>
              </a:srgbClr>
            </a:outerShdw>
          </a:effectLst>
        </p:spPr>
      </p:pic>
      <p:sp>
        <p:nvSpPr>
          <p:cNvPr id="32" name="Textfeld 31"/>
          <p:cNvSpPr txBox="1"/>
          <p:nvPr/>
        </p:nvSpPr>
        <p:spPr>
          <a:xfrm>
            <a:off x="2220060" y="1074823"/>
            <a:ext cx="2750112" cy="430887"/>
          </a:xfrm>
          <a:prstGeom prst="rect">
            <a:avLst/>
          </a:prstGeom>
          <a:noFill/>
        </p:spPr>
        <p:txBody>
          <a:bodyPr wrap="none" rtlCol="0">
            <a:spAutoFit/>
          </a:bodyPr>
          <a:lstStyle/>
          <a:p>
            <a:pPr algn="ctr"/>
            <a:r>
              <a:rPr lang="en-US" sz="2200" dirty="0" smtClean="0"/>
              <a:t>Multimode waveguide</a:t>
            </a:r>
            <a:endParaRPr lang="en-US" sz="2200" dirty="0"/>
          </a:p>
        </p:txBody>
      </p:sp>
      <p:sp>
        <p:nvSpPr>
          <p:cNvPr id="33" name="Textfeld 32"/>
          <p:cNvSpPr txBox="1"/>
          <p:nvPr/>
        </p:nvSpPr>
        <p:spPr>
          <a:xfrm>
            <a:off x="7685460" y="1074823"/>
            <a:ext cx="1685525" cy="430887"/>
          </a:xfrm>
          <a:prstGeom prst="rect">
            <a:avLst/>
          </a:prstGeom>
          <a:noFill/>
        </p:spPr>
        <p:txBody>
          <a:bodyPr wrap="none" rtlCol="0">
            <a:spAutoFit/>
          </a:bodyPr>
          <a:lstStyle/>
          <a:p>
            <a:pPr algn="ctr"/>
            <a:r>
              <a:rPr lang="en-US" sz="2200" dirty="0" smtClean="0"/>
              <a:t>SUSY partner</a:t>
            </a:r>
            <a:endParaRPr lang="en-US" sz="2200" dirty="0"/>
          </a:p>
        </p:txBody>
      </p:sp>
      <p:sp>
        <p:nvSpPr>
          <p:cNvPr id="7" name="Textfeld 6"/>
          <p:cNvSpPr txBox="1"/>
          <p:nvPr/>
        </p:nvSpPr>
        <p:spPr>
          <a:xfrm>
            <a:off x="10174724" y="5334000"/>
            <a:ext cx="184731" cy="369332"/>
          </a:xfrm>
          <a:prstGeom prst="rect">
            <a:avLst/>
          </a:prstGeom>
          <a:noFill/>
        </p:spPr>
        <p:txBody>
          <a:bodyPr wrap="none" rtlCol="0">
            <a:spAutoFit/>
          </a:bodyPr>
          <a:lstStyle/>
          <a:p>
            <a:endParaRPr lang="en-US" dirty="0"/>
          </a:p>
        </p:txBody>
      </p:sp>
      <p:pic>
        <p:nvPicPr>
          <p:cNvPr id="24" name="Bild 23" descr="1Dsusy-01.png"/>
          <p:cNvPicPr>
            <a:picLocks noChangeAspect="1"/>
          </p:cNvPicPr>
          <p:nvPr/>
        </p:nvPicPr>
        <p:blipFill rotWithShape="1">
          <a:blip r:embed="rId4" cstate="print">
            <a:extLst>
              <a:ext uri="{28A0092B-C50C-407E-A947-70E740481C1C}">
                <a14:useLocalDpi xmlns:a14="http://schemas.microsoft.com/office/drawing/2010/main" val="0"/>
              </a:ext>
            </a:extLst>
          </a:blip>
          <a:srcRect t="21837" r="51540"/>
          <a:stretch/>
        </p:blipFill>
        <p:spPr>
          <a:xfrm>
            <a:off x="548799" y="1954696"/>
            <a:ext cx="5363375" cy="2473124"/>
          </a:xfrm>
          <a:prstGeom prst="rect">
            <a:avLst/>
          </a:prstGeom>
          <a:effectLst>
            <a:outerShdw blurRad="127000" dist="63500" dir="2700000" algn="tl" rotWithShape="0">
              <a:srgbClr val="000000">
                <a:alpha val="75000"/>
              </a:srgbClr>
            </a:outerShdw>
          </a:effectLst>
        </p:spPr>
      </p:pic>
      <p:grpSp>
        <p:nvGrpSpPr>
          <p:cNvPr id="6" name="Gruppierung 28"/>
          <p:cNvGrpSpPr/>
          <p:nvPr/>
        </p:nvGrpSpPr>
        <p:grpSpPr>
          <a:xfrm>
            <a:off x="5519936" y="2227829"/>
            <a:ext cx="1100997" cy="980915"/>
            <a:chOff x="4716040" y="2679183"/>
            <a:chExt cx="4320456" cy="1984983"/>
          </a:xfrm>
        </p:grpSpPr>
        <p:cxnSp>
          <p:nvCxnSpPr>
            <p:cNvPr id="30" name="Gerade Verbindung 29"/>
            <p:cNvCxnSpPr/>
            <p:nvPr/>
          </p:nvCxnSpPr>
          <p:spPr>
            <a:xfrm>
              <a:off x="4716040" y="2679183"/>
              <a:ext cx="4320456" cy="0"/>
            </a:xfrm>
            <a:prstGeom prst="line">
              <a:avLst/>
            </a:prstGeom>
            <a:ln w="12700" cmpd="sng">
              <a:gradFill flip="none" rotWithShape="1">
                <a:gsLst>
                  <a:gs pos="0">
                    <a:srgbClr val="008000"/>
                  </a:gs>
                  <a:gs pos="100000">
                    <a:srgbClr val="FF0000"/>
                  </a:gs>
                </a:gsLst>
                <a:lin ang="10800000" scaled="0"/>
                <a:tileRect/>
              </a:gradFill>
              <a:prstDash val="solid"/>
            </a:ln>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4716040" y="3397565"/>
              <a:ext cx="4320456" cy="0"/>
            </a:xfrm>
            <a:prstGeom prst="line">
              <a:avLst/>
            </a:prstGeom>
            <a:ln w="12700" cmpd="sng">
              <a:gradFill flip="none" rotWithShape="1">
                <a:gsLst>
                  <a:gs pos="0">
                    <a:srgbClr val="008000"/>
                  </a:gs>
                  <a:gs pos="100000">
                    <a:srgbClr val="FF0000"/>
                  </a:gs>
                </a:gsLst>
                <a:lin ang="10800000" scaled="0"/>
                <a:tileRect/>
              </a:gradFill>
              <a:prstDash val="solid"/>
            </a:ln>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a:off x="4716040" y="3710441"/>
              <a:ext cx="4320456" cy="0"/>
            </a:xfrm>
            <a:prstGeom prst="line">
              <a:avLst/>
            </a:prstGeom>
            <a:ln w="12700" cmpd="sng">
              <a:gradFill flip="none" rotWithShape="1">
                <a:gsLst>
                  <a:gs pos="0">
                    <a:srgbClr val="008000"/>
                  </a:gs>
                  <a:gs pos="100000">
                    <a:srgbClr val="FF0000"/>
                  </a:gs>
                </a:gsLst>
                <a:lin ang="10800000" scaled="0"/>
                <a:tileRect/>
              </a:gradFill>
              <a:prstDash val="solid"/>
            </a:ln>
          </p:spPr>
          <p:style>
            <a:lnRef idx="2">
              <a:schemeClr val="accent1"/>
            </a:lnRef>
            <a:fillRef idx="0">
              <a:schemeClr val="accent1"/>
            </a:fillRef>
            <a:effectRef idx="1">
              <a:schemeClr val="accent1"/>
            </a:effectRef>
            <a:fontRef idx="minor">
              <a:schemeClr val="tx1"/>
            </a:fontRef>
          </p:style>
        </p:cxnSp>
        <p:cxnSp>
          <p:nvCxnSpPr>
            <p:cNvPr id="38" name="Gerade Verbindung 37"/>
            <p:cNvCxnSpPr/>
            <p:nvPr/>
          </p:nvCxnSpPr>
          <p:spPr>
            <a:xfrm>
              <a:off x="4716040" y="4664166"/>
              <a:ext cx="4320456" cy="0"/>
            </a:xfrm>
            <a:prstGeom prst="line">
              <a:avLst/>
            </a:prstGeom>
            <a:ln w="12700" cmpd="sng">
              <a:gradFill flip="none" rotWithShape="1">
                <a:gsLst>
                  <a:gs pos="0">
                    <a:srgbClr val="008000"/>
                  </a:gs>
                  <a:gs pos="100000">
                    <a:srgbClr val="FF0000"/>
                  </a:gs>
                </a:gsLst>
                <a:lin ang="10800000" scaled="0"/>
                <a:tileRect/>
              </a:gradFill>
              <a:prstDash val="solid"/>
            </a:ln>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a:off x="4716040" y="4396994"/>
              <a:ext cx="4320456" cy="0"/>
            </a:xfrm>
            <a:prstGeom prst="line">
              <a:avLst/>
            </a:prstGeom>
            <a:ln w="12700" cmpd="sng">
              <a:gradFill flip="none" rotWithShape="1">
                <a:gsLst>
                  <a:gs pos="0">
                    <a:srgbClr val="008000"/>
                  </a:gs>
                  <a:gs pos="100000">
                    <a:srgbClr val="FF0000"/>
                  </a:gs>
                </a:gsLst>
                <a:lin ang="10800000" scaled="0"/>
                <a:tileRect/>
              </a:gradFill>
              <a:prstDash val="solid"/>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2195736" y="3300958"/>
                <a:ext cx="1115996" cy="5600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solidFill>
                                <a:srgbClr val="002060"/>
                              </a:solidFill>
                              <a:latin typeface="Cambria Math" panose="02040503050406030204" pitchFamily="18" charset="0"/>
                            </a:rPr>
                          </m:ctrlPr>
                        </m:sSupPr>
                        <m:e>
                          <m:r>
                            <a:rPr lang="en-US" sz="2800" i="1" dirty="0" smtClean="0">
                              <a:solidFill>
                                <a:srgbClr val="002060"/>
                              </a:solidFill>
                              <a:latin typeface="Cambria Math"/>
                            </a:rPr>
                            <m:t>𝑛</m:t>
                          </m:r>
                        </m:e>
                        <m:sup>
                          <m:d>
                            <m:dPr>
                              <m:ctrlPr>
                                <a:rPr lang="en-US" sz="2800" b="0" i="1" dirty="0" smtClean="0">
                                  <a:solidFill>
                                    <a:srgbClr val="002060"/>
                                  </a:solidFill>
                                  <a:latin typeface="Cambria Math" panose="02040503050406030204" pitchFamily="18" charset="0"/>
                                </a:rPr>
                              </m:ctrlPr>
                            </m:dPr>
                            <m:e>
                              <m:r>
                                <a:rPr lang="en-US" sz="2800" b="0" i="1" dirty="0" smtClean="0">
                                  <a:solidFill>
                                    <a:srgbClr val="002060"/>
                                  </a:solidFill>
                                  <a:latin typeface="Cambria Math"/>
                                </a:rPr>
                                <m:t>1</m:t>
                              </m:r>
                            </m:e>
                          </m:d>
                        </m:sup>
                      </m:sSup>
                      <m:r>
                        <a:rPr lang="en-US" sz="2800" i="1" dirty="0" smtClean="0">
                          <a:solidFill>
                            <a:srgbClr val="002060"/>
                          </a:solidFill>
                          <a:latin typeface="Cambria Math"/>
                        </a:rPr>
                        <m:t>(</m:t>
                      </m:r>
                      <m:r>
                        <a:rPr lang="en-US" sz="2800" i="1" dirty="0" smtClean="0">
                          <a:solidFill>
                            <a:srgbClr val="002060"/>
                          </a:solidFill>
                          <a:latin typeface="Cambria Math"/>
                        </a:rPr>
                        <m:t>𝑥</m:t>
                      </m:r>
                      <m:r>
                        <a:rPr lang="en-US" sz="2800" i="1" dirty="0" smtClean="0">
                          <a:solidFill>
                            <a:srgbClr val="002060"/>
                          </a:solidFill>
                          <a:latin typeface="Cambria Math"/>
                        </a:rPr>
                        <m:t>)</m:t>
                      </m:r>
                    </m:oMath>
                  </m:oMathPara>
                </a14:m>
                <a:endParaRPr lang="en-US" sz="2800" dirty="0">
                  <a:solidFill>
                    <a:srgbClr val="00206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927648" y="3300958"/>
                <a:ext cx="1487995" cy="560090"/>
              </a:xfrm>
              <a:prstGeom prst="rect">
                <a:avLst/>
              </a:prstGeom>
              <a:blipFill rotWithShape="1">
                <a:blip r:embed="rId5" cstate="print"/>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40152" y="3284984"/>
                <a:ext cx="1115996" cy="5600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solidFill>
                                <a:srgbClr val="002060"/>
                              </a:solidFill>
                              <a:latin typeface="Cambria Math" panose="02040503050406030204" pitchFamily="18" charset="0"/>
                            </a:rPr>
                          </m:ctrlPr>
                        </m:sSupPr>
                        <m:e>
                          <m:r>
                            <a:rPr lang="en-US" sz="2800" i="1" dirty="0" smtClean="0">
                              <a:solidFill>
                                <a:srgbClr val="002060"/>
                              </a:solidFill>
                              <a:latin typeface="Cambria Math"/>
                            </a:rPr>
                            <m:t>𝑛</m:t>
                          </m:r>
                        </m:e>
                        <m:sup>
                          <m:d>
                            <m:dPr>
                              <m:ctrlPr>
                                <a:rPr lang="en-US" sz="2800" b="0" i="1" dirty="0" smtClean="0">
                                  <a:solidFill>
                                    <a:srgbClr val="002060"/>
                                  </a:solidFill>
                                  <a:latin typeface="Cambria Math" panose="02040503050406030204" pitchFamily="18" charset="0"/>
                                </a:rPr>
                              </m:ctrlPr>
                            </m:dPr>
                            <m:e>
                              <m:r>
                                <a:rPr lang="en-US" sz="2800" b="0" i="1" dirty="0" smtClean="0">
                                  <a:solidFill>
                                    <a:srgbClr val="002060"/>
                                  </a:solidFill>
                                  <a:latin typeface="Cambria Math"/>
                                </a:rPr>
                                <m:t>2</m:t>
                              </m:r>
                            </m:e>
                          </m:d>
                        </m:sup>
                      </m:sSup>
                      <m:r>
                        <a:rPr lang="en-US" sz="2800" i="1" dirty="0" smtClean="0">
                          <a:solidFill>
                            <a:srgbClr val="002060"/>
                          </a:solidFill>
                          <a:latin typeface="Cambria Math"/>
                        </a:rPr>
                        <m:t>(</m:t>
                      </m:r>
                      <m:r>
                        <a:rPr lang="en-US" sz="2800" i="1" dirty="0" smtClean="0">
                          <a:solidFill>
                            <a:srgbClr val="002060"/>
                          </a:solidFill>
                          <a:latin typeface="Cambria Math"/>
                        </a:rPr>
                        <m:t>𝑥</m:t>
                      </m:r>
                      <m:r>
                        <a:rPr lang="en-US" sz="2800" i="1" dirty="0" smtClean="0">
                          <a:solidFill>
                            <a:srgbClr val="002060"/>
                          </a:solidFill>
                          <a:latin typeface="Cambria Math"/>
                        </a:rPr>
                        <m:t>)</m:t>
                      </m:r>
                    </m:oMath>
                  </m:oMathPara>
                </a14:m>
                <a:endParaRPr lang="en-US" sz="2800" dirty="0">
                  <a:solidFill>
                    <a:srgbClr val="00206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920203" y="3284984"/>
                <a:ext cx="1487995" cy="560090"/>
              </a:xfrm>
              <a:prstGeom prst="rect">
                <a:avLst/>
              </a:prstGeom>
              <a:blipFill rotWithShape="1">
                <a:blip r:embed="rId6" cstate="print"/>
                <a:stretch>
                  <a:fillRect r="-2717"/>
                </a:stretch>
              </a:blipFill>
            </p:spPr>
            <p:txBody>
              <a:bodyPr/>
              <a:lstStyle/>
              <a:p>
                <a:r>
                  <a:rPr lang="en-US">
                    <a:noFill/>
                  </a:rPr>
                  <a:t> </a:t>
                </a:r>
              </a:p>
            </p:txBody>
          </p:sp>
        </mc:Fallback>
      </mc:AlternateContent>
      <p:pic>
        <p:nvPicPr>
          <p:cNvPr id="211971" name="Picture 3"/>
          <p:cNvPicPr>
            <a:picLocks noChangeAspect="1" noChangeArrowheads="1"/>
          </p:cNvPicPr>
          <p:nvPr/>
        </p:nvPicPr>
        <p:blipFill>
          <a:blip r:embed="rId7" cstate="print"/>
          <a:srcRect/>
          <a:stretch>
            <a:fillRect/>
          </a:stretch>
        </p:blipFill>
        <p:spPr bwMode="auto">
          <a:xfrm>
            <a:off x="3717883" y="4755667"/>
            <a:ext cx="4648195" cy="1665603"/>
          </a:xfrm>
          <a:prstGeom prst="rect">
            <a:avLst/>
          </a:prstGeom>
          <a:noFill/>
          <a:ln w="9525">
            <a:noFill/>
            <a:miter lim="800000"/>
            <a:headEnd/>
            <a:tailEnd/>
          </a:ln>
          <a:effectLst/>
        </p:spPr>
      </p:pic>
    </p:spTree>
    <p:extLst>
      <p:ext uri="{BB962C8B-B14F-4D97-AF65-F5344CB8AC3E}">
        <p14:creationId xmlns:p14="http://schemas.microsoft.com/office/powerpoint/2010/main" val="16105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0657" y="395784"/>
            <a:ext cx="2433851" cy="696305"/>
          </a:xfrm>
        </p:spPr>
        <p:txBody>
          <a:bodyPr>
            <a:normAutofit/>
          </a:bodyPr>
          <a:lstStyle/>
          <a:p>
            <a:r>
              <a:rPr lang="en-US" sz="2400" b="1" dirty="0" smtClean="0">
                <a:solidFill>
                  <a:srgbClr val="C00000"/>
                </a:solidFill>
                <a:latin typeface="Times New Roman" pitchFamily="18" charset="0"/>
                <a:cs typeface="Times New Roman" pitchFamily="18" charset="0"/>
              </a:rPr>
              <a:t>Discrete SUSY</a:t>
            </a:r>
            <a:endParaRPr lang="en-US" sz="2400" b="1" dirty="0">
              <a:solidFill>
                <a:srgbClr val="C00000"/>
              </a:solidFill>
              <a:latin typeface="Times New Roman" pitchFamily="18" charset="0"/>
              <a:cs typeface="Times New Roman" pitchFamily="18" charset="0"/>
            </a:endParaRPr>
          </a:p>
        </p:txBody>
      </p:sp>
      <p:sp>
        <p:nvSpPr>
          <p:cNvPr id="23" name="Slide Number Placeholder 22"/>
          <p:cNvSpPr>
            <a:spLocks noGrp="1"/>
          </p:cNvSpPr>
          <p:nvPr>
            <p:ph type="sldNum" sz="quarter" idx="12"/>
          </p:nvPr>
        </p:nvSpPr>
        <p:spPr/>
        <p:txBody>
          <a:bodyPr/>
          <a:lstStyle/>
          <a:p>
            <a:fld id="{F5E095EA-0AEA-4BD5-9A26-AC841E93111F}" type="slidenum">
              <a:rPr lang="en-US" smtClean="0"/>
              <a:pPr/>
              <a:t>19</a:t>
            </a:fld>
            <a:endParaRPr lang="en-US"/>
          </a:p>
        </p:txBody>
      </p:sp>
      <p:sp>
        <p:nvSpPr>
          <p:cNvPr id="32" name="Textfeld 31"/>
          <p:cNvSpPr txBox="1"/>
          <p:nvPr/>
        </p:nvSpPr>
        <p:spPr>
          <a:xfrm>
            <a:off x="2218958" y="1197660"/>
            <a:ext cx="2261005" cy="430887"/>
          </a:xfrm>
          <a:prstGeom prst="rect">
            <a:avLst/>
          </a:prstGeom>
          <a:noFill/>
        </p:spPr>
        <p:txBody>
          <a:bodyPr wrap="none" rtlCol="0">
            <a:spAutoFit/>
          </a:bodyPr>
          <a:lstStyle/>
          <a:p>
            <a:pPr algn="ctr"/>
            <a:r>
              <a:rPr lang="en-US" sz="2200" b="1" dirty="0" smtClean="0">
                <a:solidFill>
                  <a:schemeClr val="accent6">
                    <a:lumMod val="50000"/>
                  </a:schemeClr>
                </a:solidFill>
                <a:latin typeface="Times New Roman" pitchFamily="18" charset="0"/>
                <a:cs typeface="Times New Roman" pitchFamily="18" charset="0"/>
              </a:rPr>
              <a:t>Waveguide array</a:t>
            </a:r>
            <a:endParaRPr lang="en-US" sz="2200" b="1" dirty="0">
              <a:solidFill>
                <a:schemeClr val="accent6">
                  <a:lumMod val="50000"/>
                </a:schemeClr>
              </a:solidFill>
              <a:latin typeface="Times New Roman" pitchFamily="18" charset="0"/>
              <a:cs typeface="Times New Roman" pitchFamily="18" charset="0"/>
            </a:endParaRPr>
          </a:p>
        </p:txBody>
      </p:sp>
      <p:sp>
        <p:nvSpPr>
          <p:cNvPr id="33" name="Textfeld 32"/>
          <p:cNvSpPr txBox="1"/>
          <p:nvPr/>
        </p:nvSpPr>
        <p:spPr>
          <a:xfrm>
            <a:off x="7254290" y="1252252"/>
            <a:ext cx="2629759" cy="430887"/>
          </a:xfrm>
          <a:prstGeom prst="rect">
            <a:avLst/>
          </a:prstGeom>
          <a:noFill/>
        </p:spPr>
        <p:txBody>
          <a:bodyPr wrap="none" rtlCol="0">
            <a:spAutoFit/>
          </a:bodyPr>
          <a:lstStyle/>
          <a:p>
            <a:pPr algn="ctr"/>
            <a:r>
              <a:rPr lang="en-US" sz="2200" b="1" dirty="0" smtClean="0">
                <a:solidFill>
                  <a:srgbClr val="000099"/>
                </a:solidFill>
                <a:latin typeface="Times New Roman" pitchFamily="18" charset="0"/>
                <a:cs typeface="Times New Roman" pitchFamily="18" charset="0"/>
              </a:rPr>
              <a:t>SUSY partner array</a:t>
            </a:r>
            <a:endParaRPr lang="en-US" sz="2200" b="1" dirty="0">
              <a:solidFill>
                <a:srgbClr val="000099"/>
              </a:solidFill>
              <a:latin typeface="Times New Roman" pitchFamily="18" charset="0"/>
              <a:cs typeface="Times New Roman" pitchFamily="18" charset="0"/>
            </a:endParaRPr>
          </a:p>
        </p:txBody>
      </p:sp>
      <p:grpSp>
        <p:nvGrpSpPr>
          <p:cNvPr id="3" name="Group 13"/>
          <p:cNvGrpSpPr/>
          <p:nvPr/>
        </p:nvGrpSpPr>
        <p:grpSpPr>
          <a:xfrm>
            <a:off x="1014483" y="935999"/>
            <a:ext cx="3454400" cy="2438400"/>
            <a:chOff x="1752600" y="685800"/>
            <a:chExt cx="3505200" cy="3276600"/>
          </a:xfrm>
        </p:grpSpPr>
        <p:sp>
          <p:nvSpPr>
            <p:cNvPr id="29" name="Rectangle 28"/>
            <p:cNvSpPr/>
            <p:nvPr/>
          </p:nvSpPr>
          <p:spPr>
            <a:xfrm>
              <a:off x="29718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814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1910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8768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3622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1752600" y="2819400"/>
              <a:ext cx="1524000" cy="1066800"/>
            </a:xfrm>
            <a:prstGeom prst="rightArrow">
              <a:avLst/>
            </a:prstGeom>
            <a:solidFill>
              <a:srgbClr val="002060"/>
            </a:solidFill>
            <a:ln>
              <a:noFill/>
            </a:ln>
            <a:scene3d>
              <a:camera prst="orthographicFront">
                <a:rot lat="19435707" lon="17864844" rev="5071149"/>
              </a:camera>
              <a:lightRig rig="threePt" dir="t"/>
            </a:scene3d>
            <a:sp3d>
              <a:bevelT w="1905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106770" y="1487606"/>
            <a:ext cx="731290" cy="1569660"/>
          </a:xfrm>
          <a:prstGeom prst="rect">
            <a:avLst/>
          </a:prstGeom>
          <a:noFill/>
        </p:spPr>
        <p:txBody>
          <a:bodyPr wrap="none" rtlCol="0">
            <a:spAutoFit/>
          </a:bodyPr>
          <a:lstStyle/>
          <a:p>
            <a:r>
              <a:rPr lang="en-US" sz="9600" dirty="0" smtClean="0">
                <a:solidFill>
                  <a:srgbClr val="0070C0"/>
                </a:solidFill>
                <a:latin typeface="Times New Roman" pitchFamily="18" charset="0"/>
                <a:cs typeface="Times New Roman" pitchFamily="18" charset="0"/>
              </a:rPr>
              <a:t>?</a:t>
            </a:r>
            <a:endParaRPr lang="en-US" sz="9600" dirty="0">
              <a:solidFill>
                <a:srgbClr val="0070C0"/>
              </a:solidFill>
              <a:latin typeface="Times New Roman" pitchFamily="18" charset="0"/>
              <a:cs typeface="Times New Roman" pitchFamily="18" charset="0"/>
            </a:endParaRPr>
          </a:p>
        </p:txBody>
      </p:sp>
      <p:sp>
        <p:nvSpPr>
          <p:cNvPr id="10752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182231" y="3589354"/>
            <a:ext cx="11724019" cy="2386928"/>
            <a:chOff x="141288" y="3328334"/>
            <a:chExt cx="11724019" cy="2374998"/>
          </a:xfrm>
        </p:grpSpPr>
        <p:sp>
          <p:nvSpPr>
            <p:cNvPr id="7" name="Textfeld 6"/>
            <p:cNvSpPr txBox="1"/>
            <p:nvPr/>
          </p:nvSpPr>
          <p:spPr>
            <a:xfrm>
              <a:off x="10174724" y="5334000"/>
              <a:ext cx="184731" cy="369332"/>
            </a:xfrm>
            <a:prstGeom prst="rect">
              <a:avLst/>
            </a:prstGeom>
            <a:noFill/>
          </p:spPr>
          <p:txBody>
            <a:bodyPr wrap="none" rtlCol="0">
              <a:spAutoFit/>
            </a:bodyPr>
            <a:lstStyle/>
            <a:p>
              <a:endParaRPr lang="en-US" dirty="0"/>
            </a:p>
          </p:txBody>
        </p:sp>
        <p:graphicFrame>
          <p:nvGraphicFramePr>
            <p:cNvPr id="107521" name="Object 1"/>
            <p:cNvGraphicFramePr>
              <a:graphicFrameLocks noChangeAspect="1"/>
            </p:cNvGraphicFramePr>
            <p:nvPr/>
          </p:nvGraphicFramePr>
          <p:xfrm>
            <a:off x="141288" y="3862388"/>
            <a:ext cx="4778375" cy="1693862"/>
          </p:xfrm>
          <a:graphic>
            <a:graphicData uri="http://schemas.openxmlformats.org/presentationml/2006/ole">
              <mc:AlternateContent xmlns:mc="http://schemas.openxmlformats.org/markup-compatibility/2006">
                <mc:Choice xmlns:v="urn:schemas-microsoft-com:vml" Requires="v">
                  <p:oleObj spid="_x0000_s107525" name="Equation" r:id="rId4" imgW="3936960" imgH="1396800" progId="Equation.3">
                    <p:embed/>
                  </p:oleObj>
                </mc:Choice>
                <mc:Fallback>
                  <p:oleObj name="Equation" r:id="rId4" imgW="3936960" imgH="13968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8" y="3862388"/>
                          <a:ext cx="4778375" cy="169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ight Arrow 16"/>
            <p:cNvSpPr/>
            <p:nvPr/>
          </p:nvSpPr>
          <p:spPr>
            <a:xfrm>
              <a:off x="5540991" y="4189863"/>
              <a:ext cx="1719618" cy="58685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52818" y="3328334"/>
              <a:ext cx="2576347" cy="918715"/>
            </a:xfrm>
            <a:prstGeom prst="rect">
              <a:avLst/>
            </a:prstGeom>
          </p:spPr>
          <p:txBody>
            <a:bodyPr wrap="none">
              <a:spAutoFit/>
            </a:bodyPr>
            <a:lstStyle/>
            <a:p>
              <a:pPr algn="ctr"/>
              <a:r>
                <a:rPr lang="en-US" b="1" dirty="0" err="1" smtClean="0">
                  <a:latin typeface="Times New Roman" pitchFamily="18" charset="0"/>
                  <a:cs typeface="Times New Roman" pitchFamily="18" charset="0"/>
                </a:rPr>
                <a:t>Cholesky</a:t>
              </a:r>
              <a:r>
                <a:rPr lang="en-US" b="1" dirty="0" smtClean="0">
                  <a:latin typeface="Times New Roman" pitchFamily="18" charset="0"/>
                  <a:cs typeface="Times New Roman" pitchFamily="18" charset="0"/>
                </a:rPr>
                <a:t> decomposition</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QR factorization</a:t>
              </a:r>
            </a:p>
          </p:txBody>
        </p:sp>
        <p:graphicFrame>
          <p:nvGraphicFramePr>
            <p:cNvPr id="107523" name="Object 3"/>
            <p:cNvGraphicFramePr>
              <a:graphicFrameLocks noChangeAspect="1"/>
            </p:cNvGraphicFramePr>
            <p:nvPr/>
          </p:nvGraphicFramePr>
          <p:xfrm>
            <a:off x="7396495" y="3778494"/>
            <a:ext cx="4468812" cy="1724886"/>
          </p:xfrm>
          <a:graphic>
            <a:graphicData uri="http://schemas.openxmlformats.org/presentationml/2006/ole">
              <mc:AlternateContent xmlns:mc="http://schemas.openxmlformats.org/markup-compatibility/2006">
                <mc:Choice xmlns:v="urn:schemas-microsoft-com:vml" Requires="v">
                  <p:oleObj spid="_x0000_s107526" name="Equation" r:id="rId6" imgW="3682800" imgH="1422360" progId="Equation.3">
                    <p:embed/>
                  </p:oleObj>
                </mc:Choice>
                <mc:Fallback>
                  <p:oleObj name="Equation" r:id="rId6" imgW="3682800" imgH="1422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495" y="3778494"/>
                          <a:ext cx="4468812" cy="1724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4" name="Object 4"/>
            <p:cNvGraphicFramePr>
              <a:graphicFrameLocks noChangeAspect="1"/>
            </p:cNvGraphicFramePr>
            <p:nvPr/>
          </p:nvGraphicFramePr>
          <p:xfrm>
            <a:off x="5408945" y="4918940"/>
            <a:ext cx="1905000" cy="423324"/>
          </p:xfrm>
          <a:graphic>
            <a:graphicData uri="http://schemas.openxmlformats.org/presentationml/2006/ole">
              <mc:AlternateContent xmlns:mc="http://schemas.openxmlformats.org/markup-compatibility/2006">
                <mc:Choice xmlns:v="urn:schemas-microsoft-com:vml" Requires="v">
                  <p:oleObj spid="_x0000_s107527" name="Equation" r:id="rId8" imgW="1079280" imgH="241200" progId="Equation.3">
                    <p:embed/>
                  </p:oleObj>
                </mc:Choice>
                <mc:Fallback>
                  <p:oleObj name="Equation" r:id="rId8" imgW="1079280" imgH="241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8945" y="4918940"/>
                          <a:ext cx="1905000" cy="423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Group 13"/>
          <p:cNvGrpSpPr/>
          <p:nvPr/>
        </p:nvGrpSpPr>
        <p:grpSpPr>
          <a:xfrm>
            <a:off x="6544100" y="1074751"/>
            <a:ext cx="2778539" cy="2438400"/>
            <a:chOff x="1752600" y="685800"/>
            <a:chExt cx="2819400" cy="3276600"/>
          </a:xfrm>
        </p:grpSpPr>
        <p:sp>
          <p:nvSpPr>
            <p:cNvPr id="25" name="Rectangle 24"/>
            <p:cNvSpPr/>
            <p:nvPr/>
          </p:nvSpPr>
          <p:spPr>
            <a:xfrm>
              <a:off x="29718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814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910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62200" y="685800"/>
              <a:ext cx="381000" cy="3276600"/>
            </a:xfrm>
            <a:prstGeom prst="rect">
              <a:avLst/>
            </a:prstGeom>
            <a:solidFill>
              <a:srgbClr val="C00000"/>
            </a:solidFill>
            <a:ln>
              <a:noFill/>
            </a:ln>
            <a:scene3d>
              <a:camera prst="orthographicFront">
                <a:rot lat="18580091" lon="3838007" rev="18143816"/>
              </a:camera>
              <a:lightRig rig="chilly"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1752600" y="2819400"/>
              <a:ext cx="1524000" cy="1066800"/>
            </a:xfrm>
            <a:prstGeom prst="rightArrow">
              <a:avLst/>
            </a:prstGeom>
            <a:solidFill>
              <a:srgbClr val="002060"/>
            </a:solidFill>
            <a:ln>
              <a:noFill/>
            </a:ln>
            <a:scene3d>
              <a:camera prst="orthographicFront">
                <a:rot lat="19435707" lon="17864844" rev="5071149"/>
              </a:camera>
              <a:lightRig rig="threePt" dir="t"/>
            </a:scene3d>
            <a:sp3d>
              <a:bevelT w="1905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423706" y="4223982"/>
            <a:ext cx="9262490" cy="1549804"/>
            <a:chOff x="1259933" y="4148919"/>
            <a:chExt cx="9262490" cy="1549804"/>
          </a:xfrm>
        </p:grpSpPr>
        <p:pic>
          <p:nvPicPr>
            <p:cNvPr id="107526" name="Picture 6"/>
            <p:cNvPicPr>
              <a:picLocks noChangeAspect="1" noChangeArrowheads="1"/>
            </p:cNvPicPr>
            <p:nvPr/>
          </p:nvPicPr>
          <p:blipFill>
            <a:blip r:embed="rId10" cstate="print"/>
            <a:srcRect/>
            <a:stretch>
              <a:fillRect/>
            </a:stretch>
          </p:blipFill>
          <p:spPr bwMode="auto">
            <a:xfrm>
              <a:off x="1259933" y="4165341"/>
              <a:ext cx="4526720" cy="1529827"/>
            </a:xfrm>
            <a:prstGeom prst="rect">
              <a:avLst/>
            </a:prstGeom>
            <a:noFill/>
            <a:ln w="9525">
              <a:noFill/>
              <a:miter lim="800000"/>
              <a:headEnd/>
              <a:tailEnd/>
            </a:ln>
            <a:effectLst/>
          </p:spPr>
        </p:pic>
        <p:pic>
          <p:nvPicPr>
            <p:cNvPr id="107527" name="Picture 7"/>
            <p:cNvPicPr>
              <a:picLocks noChangeAspect="1" noChangeArrowheads="1"/>
            </p:cNvPicPr>
            <p:nvPr/>
          </p:nvPicPr>
          <p:blipFill>
            <a:blip r:embed="rId11" cstate="print"/>
            <a:srcRect/>
            <a:stretch>
              <a:fillRect/>
            </a:stretch>
          </p:blipFill>
          <p:spPr bwMode="auto">
            <a:xfrm>
              <a:off x="6464996" y="4148919"/>
              <a:ext cx="4057427" cy="1549804"/>
            </a:xfrm>
            <a:prstGeom prst="rect">
              <a:avLst/>
            </a:prstGeom>
            <a:noFill/>
            <a:ln w="9525">
              <a:noFill/>
              <a:miter lim="800000"/>
              <a:headEnd/>
              <a:tailEnd/>
            </a:ln>
            <a:effectLst/>
          </p:spPr>
        </p:pic>
      </p:grpSp>
    </p:spTree>
    <p:extLst>
      <p:ext uri="{BB962C8B-B14F-4D97-AF65-F5344CB8AC3E}">
        <p14:creationId xmlns:p14="http://schemas.microsoft.com/office/powerpoint/2010/main" val="1610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1"/>
                                        </p:tgtEl>
                                        <p:attrNameLst>
                                          <p:attrName>ppt_x</p:attrName>
                                        </p:attrNameLst>
                                      </p:cBhvr>
                                      <p:tavLst>
                                        <p:tav tm="0">
                                          <p:val>
                                            <p:strVal val="ppt_x"/>
                                          </p:val>
                                        </p:tav>
                                        <p:tav tm="100000">
                                          <p:val>
                                            <p:strVal val="ppt_x"/>
                                          </p:val>
                                        </p:tav>
                                      </p:tavLst>
                                    </p:anim>
                                    <p:anim calcmode="lin" valueType="num">
                                      <p:cBhvr additive="base">
                                        <p:cTn id="24" dur="500"/>
                                        <p:tgtEl>
                                          <p:spTgt spid="21"/>
                                        </p:tgtEl>
                                        <p:attrNameLst>
                                          <p:attrName>ppt_y</p:attrName>
                                        </p:attrNameLst>
                                      </p:cBhvr>
                                      <p:tavLst>
                                        <p:tav tm="0">
                                          <p:val>
                                            <p:strVal val="ppt_y"/>
                                          </p:val>
                                        </p:tav>
                                        <p:tav tm="100000">
                                          <p:val>
                                            <p:strVal val="1+ppt_h/2"/>
                                          </p:val>
                                        </p:tav>
                                      </p:tavLst>
                                    </p:anim>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linds(horizont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E095EA-0AEA-4BD5-9A26-AC841E93111F}" type="slidenum">
              <a:rPr lang="en-US" smtClean="0"/>
              <a:pPr/>
              <a:t>2</a:t>
            </a:fld>
            <a:endParaRPr lang="en-US"/>
          </a:p>
        </p:txBody>
      </p:sp>
      <p:pic>
        <p:nvPicPr>
          <p:cNvPr id="57347" name="Picture 3"/>
          <p:cNvPicPr>
            <a:picLocks noChangeAspect="1" noChangeArrowheads="1"/>
          </p:cNvPicPr>
          <p:nvPr/>
        </p:nvPicPr>
        <p:blipFill>
          <a:blip r:embed="rId2" cstate="print"/>
          <a:srcRect/>
          <a:stretch>
            <a:fillRect/>
          </a:stretch>
        </p:blipFill>
        <p:spPr bwMode="auto">
          <a:xfrm>
            <a:off x="1676070" y="781353"/>
            <a:ext cx="5498825" cy="1979767"/>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9157647" y="769925"/>
            <a:ext cx="2599585" cy="5105400"/>
          </a:xfrm>
          <a:prstGeom prst="rect">
            <a:avLst/>
          </a:prstGeom>
          <a:noFill/>
          <a:ln w="9525">
            <a:noFill/>
            <a:miter lim="800000"/>
            <a:headEnd/>
            <a:tailEnd/>
          </a:ln>
        </p:spPr>
      </p:pic>
      <p:pic>
        <p:nvPicPr>
          <p:cNvPr id="57350" name="Picture 6" descr="File:Michigan Tech campus 2011.jpg"/>
          <p:cNvPicPr>
            <a:picLocks noChangeAspect="1" noChangeArrowheads="1"/>
          </p:cNvPicPr>
          <p:nvPr/>
        </p:nvPicPr>
        <p:blipFill>
          <a:blip r:embed="rId4" cstate="print"/>
          <a:srcRect/>
          <a:stretch>
            <a:fillRect/>
          </a:stretch>
        </p:blipFill>
        <p:spPr bwMode="auto">
          <a:xfrm>
            <a:off x="1046622" y="2825248"/>
            <a:ext cx="6870260" cy="34201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7577" y="586854"/>
            <a:ext cx="2433851" cy="696305"/>
          </a:xfrm>
        </p:spPr>
        <p:txBody>
          <a:bodyPr>
            <a:normAutofit/>
          </a:bodyPr>
          <a:lstStyle/>
          <a:p>
            <a:r>
              <a:rPr lang="en-US" sz="2400" b="1" dirty="0" smtClean="0">
                <a:solidFill>
                  <a:srgbClr val="C00000"/>
                </a:solidFill>
                <a:latin typeface="Times New Roman" pitchFamily="18" charset="0"/>
                <a:cs typeface="Times New Roman" pitchFamily="18" charset="0"/>
              </a:rPr>
              <a:t>Discrete SUSY</a:t>
            </a:r>
            <a:endParaRPr lang="en-US" sz="2400" b="1" dirty="0">
              <a:solidFill>
                <a:srgbClr val="C00000"/>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F5E095EA-0AEA-4BD5-9A26-AC841E93111F}" type="slidenum">
              <a:rPr lang="en-US" smtClean="0"/>
              <a:pPr/>
              <a:t>20</a:t>
            </a:fld>
            <a:endParaRPr lang="en-US"/>
          </a:p>
        </p:txBody>
      </p:sp>
      <p:sp>
        <p:nvSpPr>
          <p:cNvPr id="32" name="Textfeld 31"/>
          <p:cNvSpPr txBox="1"/>
          <p:nvPr/>
        </p:nvSpPr>
        <p:spPr>
          <a:xfrm>
            <a:off x="1700338" y="1294324"/>
            <a:ext cx="2261005" cy="430887"/>
          </a:xfrm>
          <a:prstGeom prst="rect">
            <a:avLst/>
          </a:prstGeom>
          <a:noFill/>
        </p:spPr>
        <p:txBody>
          <a:bodyPr wrap="none" rtlCol="0">
            <a:spAutoFit/>
          </a:bodyPr>
          <a:lstStyle/>
          <a:p>
            <a:pPr algn="ctr"/>
            <a:r>
              <a:rPr lang="en-US" sz="2200" b="1" dirty="0" smtClean="0">
                <a:solidFill>
                  <a:schemeClr val="accent6">
                    <a:lumMod val="50000"/>
                  </a:schemeClr>
                </a:solidFill>
                <a:latin typeface="Times New Roman" pitchFamily="18" charset="0"/>
                <a:cs typeface="Times New Roman" pitchFamily="18" charset="0"/>
              </a:rPr>
              <a:t>Waveguide array</a:t>
            </a:r>
            <a:endParaRPr lang="en-US" sz="2200" b="1" dirty="0">
              <a:solidFill>
                <a:schemeClr val="accent6">
                  <a:lumMod val="50000"/>
                </a:schemeClr>
              </a:solidFill>
              <a:latin typeface="Times New Roman" pitchFamily="18" charset="0"/>
              <a:cs typeface="Times New Roman" pitchFamily="18" charset="0"/>
            </a:endParaRPr>
          </a:p>
        </p:txBody>
      </p:sp>
      <p:sp>
        <p:nvSpPr>
          <p:cNvPr id="33" name="Textfeld 32"/>
          <p:cNvSpPr txBox="1"/>
          <p:nvPr/>
        </p:nvSpPr>
        <p:spPr>
          <a:xfrm>
            <a:off x="7254290" y="1362564"/>
            <a:ext cx="2629759" cy="430887"/>
          </a:xfrm>
          <a:prstGeom prst="rect">
            <a:avLst/>
          </a:prstGeom>
          <a:noFill/>
        </p:spPr>
        <p:txBody>
          <a:bodyPr wrap="none" rtlCol="0">
            <a:spAutoFit/>
          </a:bodyPr>
          <a:lstStyle/>
          <a:p>
            <a:pPr algn="ctr"/>
            <a:r>
              <a:rPr lang="en-US" sz="2200" b="1" dirty="0" smtClean="0">
                <a:solidFill>
                  <a:srgbClr val="000099"/>
                </a:solidFill>
                <a:latin typeface="Times New Roman" pitchFamily="18" charset="0"/>
                <a:cs typeface="Times New Roman" pitchFamily="18" charset="0"/>
              </a:rPr>
              <a:t>SUSY partner array</a:t>
            </a:r>
            <a:endParaRPr lang="en-US" sz="2200" b="1" dirty="0">
              <a:solidFill>
                <a:srgbClr val="000099"/>
              </a:solidFill>
              <a:latin typeface="Times New Roman" pitchFamily="18" charset="0"/>
              <a:cs typeface="Times New Roman" pitchFamily="18" charset="0"/>
            </a:endParaRPr>
          </a:p>
        </p:txBody>
      </p:sp>
      <p:sp>
        <p:nvSpPr>
          <p:cNvPr id="7" name="Textfeld 6"/>
          <p:cNvSpPr txBox="1"/>
          <p:nvPr/>
        </p:nvSpPr>
        <p:spPr>
          <a:xfrm>
            <a:off x="10174724" y="5334000"/>
            <a:ext cx="184731" cy="369332"/>
          </a:xfrm>
          <a:prstGeom prst="rect">
            <a:avLst/>
          </a:prstGeom>
          <a:noFill/>
        </p:spPr>
        <p:txBody>
          <a:bodyPr wrap="none" rtlCol="0">
            <a:spAutoFit/>
          </a:bodyPr>
          <a:lstStyle/>
          <a:p>
            <a:endParaRPr lang="en-US" dirty="0"/>
          </a:p>
        </p:txBody>
      </p:sp>
      <p:pic>
        <p:nvPicPr>
          <p:cNvPr id="105474" name="Picture 2"/>
          <p:cNvPicPr>
            <a:picLocks noChangeAspect="1" noChangeArrowheads="1"/>
          </p:cNvPicPr>
          <p:nvPr/>
        </p:nvPicPr>
        <p:blipFill>
          <a:blip r:embed="rId3" cstate="print"/>
          <a:srcRect/>
          <a:stretch>
            <a:fillRect/>
          </a:stretch>
        </p:blipFill>
        <p:spPr bwMode="auto">
          <a:xfrm>
            <a:off x="1003795" y="2007360"/>
            <a:ext cx="10000994" cy="3671251"/>
          </a:xfrm>
          <a:prstGeom prst="rect">
            <a:avLst/>
          </a:prstGeom>
          <a:noFill/>
          <a:ln w="9525">
            <a:noFill/>
            <a:miter lim="800000"/>
            <a:headEnd/>
            <a:tailEnd/>
          </a:ln>
          <a:effectLst/>
        </p:spPr>
      </p:pic>
      <p:pic>
        <p:nvPicPr>
          <p:cNvPr id="218113" name="Picture 1"/>
          <p:cNvPicPr>
            <a:picLocks noChangeAspect="1" noChangeArrowheads="1"/>
          </p:cNvPicPr>
          <p:nvPr/>
        </p:nvPicPr>
        <p:blipFill>
          <a:blip r:embed="rId4" cstate="print"/>
          <a:srcRect/>
          <a:stretch>
            <a:fillRect/>
          </a:stretch>
        </p:blipFill>
        <p:spPr bwMode="auto">
          <a:xfrm>
            <a:off x="941695" y="5684650"/>
            <a:ext cx="3307165" cy="957901"/>
          </a:xfrm>
          <a:prstGeom prst="rect">
            <a:avLst/>
          </a:prstGeom>
          <a:noFill/>
          <a:ln w="9525">
            <a:noFill/>
            <a:miter lim="800000"/>
            <a:headEnd/>
            <a:tailEnd/>
          </a:ln>
          <a:effectLst/>
        </p:spPr>
      </p:pic>
    </p:spTree>
    <p:extLst>
      <p:ext uri="{BB962C8B-B14F-4D97-AF65-F5344CB8AC3E}">
        <p14:creationId xmlns:p14="http://schemas.microsoft.com/office/powerpoint/2010/main" val="161057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E095EA-0AEA-4BD5-9A26-AC841E93111F}" type="slidenum">
              <a:rPr lang="en-US" smtClean="0"/>
              <a:pPr/>
              <a:t>21</a:t>
            </a:fld>
            <a:endParaRPr lang="en-US"/>
          </a:p>
        </p:txBody>
      </p:sp>
      <p:sp>
        <p:nvSpPr>
          <p:cNvPr id="5" name="Titel 1"/>
          <p:cNvSpPr>
            <a:spLocks noGrp="1"/>
          </p:cNvSpPr>
          <p:nvPr>
            <p:ph type="title"/>
          </p:nvPr>
        </p:nvSpPr>
        <p:spPr>
          <a:xfrm>
            <a:off x="4394580" y="368489"/>
            <a:ext cx="2893326" cy="696305"/>
          </a:xfrm>
        </p:spPr>
        <p:txBody>
          <a:bodyPr>
            <a:normAutofit/>
          </a:bodyPr>
          <a:lstStyle/>
          <a:p>
            <a:r>
              <a:rPr lang="en-US" sz="2400" b="1" dirty="0" smtClean="0">
                <a:solidFill>
                  <a:srgbClr val="C00000"/>
                </a:solidFill>
                <a:latin typeface="Times New Roman" pitchFamily="18" charset="0"/>
                <a:cs typeface="Times New Roman" pitchFamily="18" charset="0"/>
              </a:rPr>
              <a:t>Back to laser arrays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259306" y="5920461"/>
            <a:ext cx="4875887" cy="738664"/>
          </a:xfrm>
          <a:prstGeom prst="rect">
            <a:avLst/>
          </a:prstGeom>
          <a:noFill/>
        </p:spPr>
        <p:txBody>
          <a:bodyPr wrap="none" rtlCol="0">
            <a:spAutoFit/>
          </a:bodyPr>
          <a:lstStyle/>
          <a:p>
            <a:pPr>
              <a:buFont typeface="Arial" pitchFamily="34" charset="0"/>
              <a:buChar char="•"/>
            </a:pPr>
            <a:r>
              <a:rPr lang="en-US" sz="1400" dirty="0" err="1" smtClean="0">
                <a:latin typeface="Times New Roman" pitchFamily="18" charset="0"/>
                <a:cs typeface="Times New Roman" pitchFamily="18" charset="0"/>
              </a:rPr>
              <a:t>Peidong</a:t>
            </a:r>
            <a:r>
              <a:rPr lang="en-US" sz="1400" dirty="0" smtClean="0">
                <a:latin typeface="Times New Roman" pitchFamily="18" charset="0"/>
                <a:cs typeface="Times New Roman" pitchFamily="18" charset="0"/>
              </a:rPr>
              <a:t> Yang, et al, Science 287, 465 (2000)</a:t>
            </a:r>
          </a:p>
          <a:p>
            <a:pPr>
              <a:buFont typeface="Arial" pitchFamily="34" charset="0"/>
              <a:buChar char="•"/>
            </a:pPr>
            <a:r>
              <a:rPr lang="en-US" sz="1400" dirty="0" smtClean="0">
                <a:latin typeface="Times New Roman" pitchFamily="18" charset="0"/>
                <a:cs typeface="Times New Roman" pitchFamily="18" charset="0"/>
              </a:rPr>
              <a:t>Proceedings of the World Congress on Engineering 2009 , </a:t>
            </a:r>
            <a:r>
              <a:rPr lang="en-US" sz="1400" dirty="0" err="1" smtClean="0">
                <a:latin typeface="Times New Roman" pitchFamily="18" charset="0"/>
                <a:cs typeface="Times New Roman" pitchFamily="18" charset="0"/>
              </a:rPr>
              <a:t>Vol</a:t>
            </a:r>
            <a:r>
              <a:rPr lang="en-US" sz="1400" dirty="0" smtClean="0">
                <a:latin typeface="Times New Roman" pitchFamily="18" charset="0"/>
                <a:cs typeface="Times New Roman" pitchFamily="18" charset="0"/>
              </a:rPr>
              <a:t> II</a:t>
            </a:r>
          </a:p>
          <a:p>
            <a:pPr>
              <a:buFont typeface="Arial" pitchFamily="34" charset="0"/>
              <a:buChar char="•"/>
            </a:pPr>
            <a:r>
              <a:rPr lang="en-US" sz="1400" dirty="0" smtClean="0">
                <a:latin typeface="Times New Roman" pitchFamily="18" charset="0"/>
                <a:cs typeface="Times New Roman" pitchFamily="18" charset="0"/>
              </a:rPr>
              <a:t>Optics Express, 21, 24952 (2013)</a:t>
            </a:r>
            <a:endParaRPr lang="en-US" sz="1400" dirty="0">
              <a:latin typeface="Times New Roman" pitchFamily="18" charset="0"/>
              <a:cs typeface="Times New Roman" pitchFamily="18" charset="0"/>
            </a:endParaRPr>
          </a:p>
        </p:txBody>
      </p:sp>
      <p:grpSp>
        <p:nvGrpSpPr>
          <p:cNvPr id="15" name="Group 14"/>
          <p:cNvGrpSpPr/>
          <p:nvPr/>
        </p:nvGrpSpPr>
        <p:grpSpPr>
          <a:xfrm>
            <a:off x="8364825" y="1733264"/>
            <a:ext cx="3827175" cy="2955381"/>
            <a:chOff x="3991615" y="1746913"/>
            <a:chExt cx="3827175" cy="2955381"/>
          </a:xfrm>
        </p:grpSpPr>
        <p:pic>
          <p:nvPicPr>
            <p:cNvPr id="223237" name="Picture 5"/>
            <p:cNvPicPr>
              <a:picLocks noChangeAspect="1" noChangeArrowheads="1"/>
            </p:cNvPicPr>
            <p:nvPr/>
          </p:nvPicPr>
          <p:blipFill>
            <a:blip r:embed="rId2" cstate="print"/>
            <a:srcRect/>
            <a:stretch>
              <a:fillRect/>
            </a:stretch>
          </p:blipFill>
          <p:spPr bwMode="auto">
            <a:xfrm>
              <a:off x="3991615" y="1746913"/>
              <a:ext cx="3827175" cy="2955381"/>
            </a:xfrm>
            <a:prstGeom prst="rect">
              <a:avLst/>
            </a:prstGeom>
            <a:noFill/>
            <a:ln w="9525">
              <a:noFill/>
              <a:miter lim="800000"/>
              <a:headEnd/>
              <a:tailEnd/>
            </a:ln>
            <a:effectLst/>
          </p:spPr>
        </p:pic>
        <p:sp>
          <p:nvSpPr>
            <p:cNvPr id="11" name="Rectangle 10"/>
            <p:cNvSpPr/>
            <p:nvPr/>
          </p:nvSpPr>
          <p:spPr>
            <a:xfrm>
              <a:off x="6373504" y="2388358"/>
              <a:ext cx="1323833" cy="88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0806" y="1801504"/>
              <a:ext cx="32754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05784" y="3305033"/>
              <a:ext cx="32754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2902" y="1378424"/>
            <a:ext cx="3295650" cy="3705792"/>
            <a:chOff x="8515207" y="1351128"/>
            <a:chExt cx="3295650" cy="3705792"/>
          </a:xfrm>
        </p:grpSpPr>
        <p:pic>
          <p:nvPicPr>
            <p:cNvPr id="223234" name="Picture 2"/>
            <p:cNvPicPr>
              <a:picLocks noChangeAspect="1" noChangeArrowheads="1"/>
            </p:cNvPicPr>
            <p:nvPr/>
          </p:nvPicPr>
          <p:blipFill>
            <a:blip r:embed="rId3" cstate="print"/>
            <a:srcRect/>
            <a:stretch>
              <a:fillRect/>
            </a:stretch>
          </p:blipFill>
          <p:spPr bwMode="auto">
            <a:xfrm>
              <a:off x="8515207" y="3056670"/>
              <a:ext cx="3295650" cy="2000250"/>
            </a:xfrm>
            <a:prstGeom prst="rect">
              <a:avLst/>
            </a:prstGeom>
            <a:noFill/>
            <a:ln w="9525">
              <a:noFill/>
              <a:miter lim="800000"/>
              <a:headEnd/>
              <a:tailEnd/>
            </a:ln>
            <a:effectLst/>
          </p:spPr>
        </p:pic>
        <p:pic>
          <p:nvPicPr>
            <p:cNvPr id="223236" name="Picture 4"/>
            <p:cNvPicPr>
              <a:picLocks noChangeAspect="1" noChangeArrowheads="1"/>
            </p:cNvPicPr>
            <p:nvPr/>
          </p:nvPicPr>
          <p:blipFill>
            <a:blip r:embed="rId4" cstate="print"/>
            <a:srcRect/>
            <a:stretch>
              <a:fillRect/>
            </a:stretch>
          </p:blipFill>
          <p:spPr bwMode="auto">
            <a:xfrm>
              <a:off x="8561126" y="1351128"/>
              <a:ext cx="2579427" cy="1719618"/>
            </a:xfrm>
            <a:prstGeom prst="rect">
              <a:avLst/>
            </a:prstGeom>
            <a:noFill/>
            <a:ln w="9525">
              <a:noFill/>
              <a:miter lim="800000"/>
              <a:headEnd/>
              <a:tailEnd/>
            </a:ln>
            <a:effectLst/>
          </p:spPr>
        </p:pic>
        <p:sp>
          <p:nvSpPr>
            <p:cNvPr id="14" name="Rectangle 13"/>
            <p:cNvSpPr/>
            <p:nvPr/>
          </p:nvSpPr>
          <p:spPr>
            <a:xfrm>
              <a:off x="8627660" y="3223146"/>
              <a:ext cx="327546"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3238" name="Picture 6"/>
          <p:cNvPicPr>
            <a:picLocks noChangeAspect="1" noChangeArrowheads="1"/>
          </p:cNvPicPr>
          <p:nvPr/>
        </p:nvPicPr>
        <p:blipFill>
          <a:blip r:embed="rId5" cstate="print"/>
          <a:srcRect/>
          <a:stretch>
            <a:fillRect/>
          </a:stretch>
        </p:blipFill>
        <p:spPr bwMode="auto">
          <a:xfrm>
            <a:off x="4116978" y="2484461"/>
            <a:ext cx="4185409"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E095EA-0AEA-4BD5-9A26-AC841E93111F}" type="slidenum">
              <a:rPr lang="en-US" smtClean="0"/>
              <a:pPr/>
              <a:t>22</a:t>
            </a:fld>
            <a:endParaRPr lang="en-US"/>
          </a:p>
        </p:txBody>
      </p:sp>
      <p:sp>
        <p:nvSpPr>
          <p:cNvPr id="6" name="Rectangle 10"/>
          <p:cNvSpPr>
            <a:spLocks noChangeArrowheads="1"/>
          </p:cNvSpPr>
          <p:nvPr/>
        </p:nvSpPr>
        <p:spPr bwMode="auto">
          <a:xfrm>
            <a:off x="3534770" y="928047"/>
            <a:ext cx="9144000" cy="0"/>
          </a:xfrm>
          <a:prstGeom prst="rect">
            <a:avLst/>
          </a:prstGeom>
          <a:noFill/>
          <a:ln w="9525">
            <a:noFill/>
            <a:miter lim="800000"/>
            <a:headEnd/>
            <a:tailEnd/>
          </a:ln>
        </p:spPr>
        <p:txBody>
          <a:bodyPr wrap="none" anchor="ctr">
            <a:spAutoFit/>
          </a:bodyPr>
          <a:lstStyle/>
          <a:p>
            <a:endParaRPr lang="en-US"/>
          </a:p>
        </p:txBody>
      </p:sp>
      <p:cxnSp>
        <p:nvCxnSpPr>
          <p:cNvPr id="69" name="Straight Arrow Connector 68"/>
          <p:cNvCxnSpPr/>
          <p:nvPr/>
        </p:nvCxnSpPr>
        <p:spPr>
          <a:xfrm>
            <a:off x="7604077" y="4069308"/>
            <a:ext cx="1310185" cy="1588"/>
          </a:xfrm>
          <a:prstGeom prst="straightConnector1">
            <a:avLst/>
          </a:prstGeom>
          <a:ln w="50800">
            <a:solidFill>
              <a:srgbClr val="C00000"/>
            </a:solidFill>
            <a:tailEnd type="arrow"/>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27796" y="1514901"/>
            <a:ext cx="1610435" cy="4660708"/>
            <a:chOff x="627796" y="1514901"/>
            <a:chExt cx="1610435" cy="4660708"/>
          </a:xfrm>
        </p:grpSpPr>
        <p:grpSp>
          <p:nvGrpSpPr>
            <p:cNvPr id="44" name="Group 43"/>
            <p:cNvGrpSpPr/>
            <p:nvPr/>
          </p:nvGrpSpPr>
          <p:grpSpPr>
            <a:xfrm>
              <a:off x="627796" y="1984609"/>
              <a:ext cx="1610435" cy="4191000"/>
              <a:chOff x="818865" y="1698006"/>
              <a:chExt cx="1610435" cy="4191000"/>
            </a:xfrm>
          </p:grpSpPr>
          <p:cxnSp>
            <p:nvCxnSpPr>
              <p:cNvPr id="37" name="Straight Connector 36"/>
              <p:cNvCxnSpPr/>
              <p:nvPr/>
            </p:nvCxnSpPr>
            <p:spPr bwMode="auto">
              <a:xfrm>
                <a:off x="1256297" y="2593071"/>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4"/>
              <p:cNvCxnSpPr/>
              <p:nvPr/>
            </p:nvCxnSpPr>
            <p:spPr bwMode="auto">
              <a:xfrm>
                <a:off x="1246772" y="5183871"/>
                <a:ext cx="739775" cy="0"/>
              </a:xfrm>
              <a:prstGeom prst="line">
                <a:avLst/>
              </a:prstGeom>
              <a:ln w="50800">
                <a:solidFill>
                  <a:schemeClr val="bg1"/>
                </a:solidFill>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bwMode="auto">
              <a:xfrm>
                <a:off x="1249947" y="3309034"/>
                <a:ext cx="739775" cy="0"/>
              </a:xfrm>
              <a:prstGeom prst="line">
                <a:avLst/>
              </a:prstGeom>
              <a:ln w="50800">
                <a:solidFill>
                  <a:schemeClr val="bg1"/>
                </a:solidFill>
              </a:ln>
              <a:effectLst>
                <a:outerShdw blurRad="635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aphicFrame>
            <p:nvGraphicFramePr>
              <p:cNvPr id="40" name="Object 4"/>
              <p:cNvGraphicFramePr>
                <a:graphicFrameLocks noChangeAspect="1"/>
              </p:cNvGraphicFramePr>
              <p:nvPr/>
            </p:nvGraphicFramePr>
            <p:xfrm>
              <a:off x="1442034" y="1924733"/>
              <a:ext cx="354012" cy="487362"/>
            </p:xfrm>
            <a:graphic>
              <a:graphicData uri="http://schemas.openxmlformats.org/presentationml/2006/ole">
                <mc:AlternateContent xmlns:mc="http://schemas.openxmlformats.org/markup-compatibility/2006">
                  <mc:Choice xmlns:v="urn:schemas-microsoft-com:vml" Requires="v">
                    <p:oleObj spid="_x0000_s234513" name="Equation" r:id="rId3" imgW="215640" imgH="215640" progId="Equation.3">
                      <p:embed/>
                    </p:oleObj>
                  </mc:Choice>
                  <mc:Fallback>
                    <p:oleObj name="Equation" r:id="rId3" imgW="215640" imgH="21564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034" y="1924733"/>
                            <a:ext cx="354012"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6"/>
              <p:cNvGraphicFramePr>
                <a:graphicFrameLocks noChangeAspect="1"/>
              </p:cNvGraphicFramePr>
              <p:nvPr/>
            </p:nvGraphicFramePr>
            <p:xfrm>
              <a:off x="1570442" y="3606583"/>
              <a:ext cx="95700" cy="329073"/>
            </p:xfrm>
            <a:graphic>
              <a:graphicData uri="http://schemas.openxmlformats.org/presentationml/2006/ole">
                <mc:AlternateContent xmlns:mc="http://schemas.openxmlformats.org/markup-compatibility/2006">
                  <mc:Choice xmlns:v="urn:schemas-microsoft-com:vml" Requires="v">
                    <p:oleObj spid="_x0000_s234514" name="Equation" r:id="rId5" imgW="75960" imgH="190440" progId="Equation.3">
                      <p:embed/>
                    </p:oleObj>
                  </mc:Choice>
                  <mc:Fallback>
                    <p:oleObj name="Equation" r:id="rId5" imgW="75960" imgH="19044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442" y="3606583"/>
                            <a:ext cx="95700" cy="329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Straight Connector 4"/>
              <p:cNvCxnSpPr/>
              <p:nvPr/>
            </p:nvCxnSpPr>
            <p:spPr bwMode="auto">
              <a:xfrm>
                <a:off x="1245184" y="4221846"/>
                <a:ext cx="739775" cy="0"/>
              </a:xfrm>
              <a:prstGeom prst="line">
                <a:avLst/>
              </a:prstGeom>
              <a:ln w="50800">
                <a:solidFill>
                  <a:schemeClr val="bg1"/>
                </a:solidFill>
              </a:ln>
              <a:effectLst>
                <a:outerShdw blurRad="635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818865" y="1698006"/>
                <a:ext cx="1610435" cy="4191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0" name="TextBox 69"/>
            <p:cNvSpPr txBox="1"/>
            <p:nvPr/>
          </p:nvSpPr>
          <p:spPr>
            <a:xfrm>
              <a:off x="750627" y="1514901"/>
              <a:ext cx="1306768" cy="369332"/>
            </a:xfrm>
            <a:prstGeom prst="rect">
              <a:avLst/>
            </a:prstGeom>
            <a:noFill/>
          </p:spPr>
          <p:txBody>
            <a:bodyPr wrap="none" rtlCol="0">
              <a:spAutoFit/>
            </a:bodyPr>
            <a:lstStyle/>
            <a:p>
              <a:r>
                <a:rPr lang="en-US" dirty="0" smtClean="0">
                  <a:latin typeface="Times New Roman" pitchFamily="18" charset="0"/>
                  <a:cs typeface="Times New Roman" pitchFamily="18" charset="0"/>
                </a:rPr>
                <a:t>Single array</a:t>
              </a:r>
              <a:endParaRPr lang="en-US" dirty="0">
                <a:latin typeface="Times New Roman" pitchFamily="18" charset="0"/>
                <a:cs typeface="Times New Roman" pitchFamily="18" charset="0"/>
              </a:endParaRPr>
            </a:p>
          </p:txBody>
        </p:sp>
      </p:grpSp>
      <p:grpSp>
        <p:nvGrpSpPr>
          <p:cNvPr id="95" name="Group 94"/>
          <p:cNvGrpSpPr/>
          <p:nvPr/>
        </p:nvGrpSpPr>
        <p:grpSpPr>
          <a:xfrm>
            <a:off x="2552131" y="1421641"/>
            <a:ext cx="4726664" cy="4738046"/>
            <a:chOff x="2552131" y="1421641"/>
            <a:chExt cx="4726664" cy="4738046"/>
          </a:xfrm>
        </p:grpSpPr>
        <p:cxnSp>
          <p:nvCxnSpPr>
            <p:cNvPr id="65" name="Straight Arrow Connector 64"/>
            <p:cNvCxnSpPr/>
            <p:nvPr/>
          </p:nvCxnSpPr>
          <p:spPr>
            <a:xfrm>
              <a:off x="2552131" y="3985146"/>
              <a:ext cx="1310185" cy="1588"/>
            </a:xfrm>
            <a:prstGeom prst="straightConnector1">
              <a:avLst/>
            </a:prstGeom>
            <a:ln w="50800">
              <a:solidFill>
                <a:srgbClr val="C00000"/>
              </a:solidFill>
              <a:tailEnd type="arrow"/>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078395" y="1421641"/>
              <a:ext cx="3200400" cy="4738046"/>
              <a:chOff x="4078395" y="1421641"/>
              <a:chExt cx="3200400" cy="4738046"/>
            </a:xfrm>
          </p:grpSpPr>
          <p:grpSp>
            <p:nvGrpSpPr>
              <p:cNvPr id="45" name="Group 44"/>
              <p:cNvGrpSpPr/>
              <p:nvPr/>
            </p:nvGrpSpPr>
            <p:grpSpPr>
              <a:xfrm>
                <a:off x="4078395" y="1968687"/>
                <a:ext cx="3200400" cy="4191000"/>
                <a:chOff x="5211170" y="1613847"/>
                <a:chExt cx="3200400" cy="4191000"/>
              </a:xfrm>
            </p:grpSpPr>
            <p:cxnSp>
              <p:nvCxnSpPr>
                <p:cNvPr id="11" name="Straight Connector 10"/>
                <p:cNvCxnSpPr/>
                <p:nvPr/>
              </p:nvCxnSpPr>
              <p:spPr bwMode="auto">
                <a:xfrm>
                  <a:off x="5635033" y="2604447"/>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p:nvCxnSpPr>
              <p:spPr bwMode="auto">
                <a:xfrm>
                  <a:off x="5625508" y="5195247"/>
                  <a:ext cx="739775" cy="0"/>
                </a:xfrm>
                <a:prstGeom prst="line">
                  <a:avLst/>
                </a:prstGeom>
                <a:ln w="50800">
                  <a:solidFill>
                    <a:schemeClr val="bg1"/>
                  </a:solidFill>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5"/>
                <p:cNvCxnSpPr/>
                <p:nvPr/>
              </p:nvCxnSpPr>
              <p:spPr bwMode="auto">
                <a:xfrm>
                  <a:off x="5628683" y="3320410"/>
                  <a:ext cx="739775" cy="0"/>
                </a:xfrm>
                <a:prstGeom prst="line">
                  <a:avLst/>
                </a:prstGeom>
                <a:ln w="50800">
                  <a:solidFill>
                    <a:schemeClr val="bg1"/>
                  </a:solidFill>
                </a:ln>
                <a:effectLst>
                  <a:outerShdw blurRad="635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aphicFrame>
              <p:nvGraphicFramePr>
                <p:cNvPr id="14" name="Object 4"/>
                <p:cNvGraphicFramePr>
                  <a:graphicFrameLocks noChangeAspect="1"/>
                </p:cNvGraphicFramePr>
                <p:nvPr/>
              </p:nvGraphicFramePr>
              <p:xfrm>
                <a:off x="5820770" y="1936109"/>
                <a:ext cx="354012" cy="487362"/>
              </p:xfrm>
              <a:graphic>
                <a:graphicData uri="http://schemas.openxmlformats.org/presentationml/2006/ole">
                  <mc:AlternateContent xmlns:mc="http://schemas.openxmlformats.org/markup-compatibility/2006">
                    <mc:Choice xmlns:v="urn:schemas-microsoft-com:vml" Requires="v">
                      <p:oleObj spid="_x0000_s234515" name="Equation" r:id="rId7" imgW="215640" imgH="215640" progId="Equation.3">
                        <p:embed/>
                      </p:oleObj>
                    </mc:Choice>
                    <mc:Fallback>
                      <p:oleObj name="Equation" r:id="rId7" imgW="2156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770" y="1936109"/>
                              <a:ext cx="354012"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nvGraphicFramePr>
              <p:xfrm>
                <a:off x="5949178" y="3617959"/>
                <a:ext cx="95700" cy="329073"/>
              </p:xfrm>
              <a:graphic>
                <a:graphicData uri="http://schemas.openxmlformats.org/presentationml/2006/ole">
                  <mc:AlternateContent xmlns:mc="http://schemas.openxmlformats.org/markup-compatibility/2006">
                    <mc:Choice xmlns:v="urn:schemas-microsoft-com:vml" Requires="v">
                      <p:oleObj spid="_x0000_s234516" name="Equation" r:id="rId8" imgW="75960" imgH="190440" progId="Equation.3">
                        <p:embed/>
                      </p:oleObj>
                    </mc:Choice>
                    <mc:Fallback>
                      <p:oleObj name="Equation" r:id="rId8" imgW="75960" imgH="1904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178" y="3617959"/>
                              <a:ext cx="95700" cy="329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bwMode="auto">
                <a:xfrm>
                  <a:off x="5211170" y="1613847"/>
                  <a:ext cx="3200400" cy="4191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6"/>
                <p:cNvCxnSpPr/>
                <p:nvPr/>
              </p:nvCxnSpPr>
              <p:spPr bwMode="auto">
                <a:xfrm>
                  <a:off x="6911383" y="3320410"/>
                  <a:ext cx="738187" cy="0"/>
                </a:xfrm>
                <a:prstGeom prst="line">
                  <a:avLst/>
                </a:prstGeom>
                <a:ln w="50800">
                  <a:solidFill>
                    <a:schemeClr val="bg1"/>
                  </a:solidFill>
                </a:ln>
                <a:effectLst>
                  <a:outerShdw blurRad="508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aphicFrame>
              <p:nvGraphicFramePr>
                <p:cNvPr id="18" name="Object 15"/>
                <p:cNvGraphicFramePr>
                  <a:graphicFrameLocks noChangeAspect="1"/>
                </p:cNvGraphicFramePr>
                <p:nvPr/>
              </p:nvGraphicFramePr>
              <p:xfrm>
                <a:off x="7205760" y="3646973"/>
                <a:ext cx="95700" cy="329074"/>
              </p:xfrm>
              <a:graphic>
                <a:graphicData uri="http://schemas.openxmlformats.org/presentationml/2006/ole">
                  <mc:AlternateContent xmlns:mc="http://schemas.openxmlformats.org/markup-compatibility/2006">
                    <mc:Choice xmlns:v="urn:schemas-microsoft-com:vml" Requires="v">
                      <p:oleObj spid="_x0000_s234517" name="Equation" r:id="rId9" imgW="75960" imgH="190440" progId="Equation.3">
                        <p:embed/>
                      </p:oleObj>
                    </mc:Choice>
                    <mc:Fallback>
                      <p:oleObj name="Equation" r:id="rId9" imgW="75960" imgH="19044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5760" y="3646973"/>
                              <a:ext cx="95700" cy="329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4"/>
                <p:cNvCxnSpPr/>
                <p:nvPr/>
              </p:nvCxnSpPr>
              <p:spPr bwMode="auto">
                <a:xfrm>
                  <a:off x="5623920" y="4233222"/>
                  <a:ext cx="739775" cy="0"/>
                </a:xfrm>
                <a:prstGeom prst="line">
                  <a:avLst/>
                </a:prstGeom>
                <a:ln w="50800">
                  <a:solidFill>
                    <a:schemeClr val="bg1"/>
                  </a:solidFill>
                </a:ln>
                <a:effectLst>
                  <a:outerShdw blurRad="635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bwMode="auto">
                <a:xfrm>
                  <a:off x="6905033" y="4247510"/>
                  <a:ext cx="739775" cy="0"/>
                </a:xfrm>
                <a:prstGeom prst="line">
                  <a:avLst/>
                </a:prstGeom>
                <a:ln w="50800">
                  <a:solidFill>
                    <a:schemeClr val="bg1"/>
                  </a:solidFill>
                </a:ln>
                <a:effectLst>
                  <a:outerShdw blurRad="508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graphicFrame>
              <p:nvGraphicFramePr>
                <p:cNvPr id="22" name="Object 58"/>
                <p:cNvGraphicFramePr>
                  <a:graphicFrameLocks noChangeAspect="1"/>
                </p:cNvGraphicFramePr>
                <p:nvPr/>
              </p:nvGraphicFramePr>
              <p:xfrm>
                <a:off x="7057433" y="1936109"/>
                <a:ext cx="374650" cy="487363"/>
              </p:xfrm>
              <a:graphic>
                <a:graphicData uri="http://schemas.openxmlformats.org/presentationml/2006/ole">
                  <mc:AlternateContent xmlns:mc="http://schemas.openxmlformats.org/markup-compatibility/2006">
                    <mc:Choice xmlns:v="urn:schemas-microsoft-com:vml" Requires="v">
                      <p:oleObj spid="_x0000_s234518" name="Equation" r:id="rId11" imgW="228600" imgH="215640" progId="Equation.3">
                        <p:embed/>
                      </p:oleObj>
                    </mc:Choice>
                    <mc:Fallback>
                      <p:oleObj name="Equation" r:id="rId11" imgW="228600" imgH="215640" progId="Equation.3">
                        <p:embed/>
                        <p:pic>
                          <p:nvPicPr>
                            <p:cNvPr id="0"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7433" y="1936109"/>
                              <a:ext cx="37465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bwMode="auto">
                <a:xfrm>
                  <a:off x="6909795" y="2604447"/>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4424149" y="1421641"/>
                <a:ext cx="2388218" cy="369332"/>
              </a:xfrm>
              <a:prstGeom prst="rect">
                <a:avLst/>
              </a:prstGeom>
              <a:noFill/>
            </p:spPr>
            <p:txBody>
              <a:bodyPr wrap="none" rtlCol="0">
                <a:spAutoFit/>
              </a:bodyPr>
              <a:lstStyle/>
              <a:p>
                <a:r>
                  <a:rPr lang="en-US" dirty="0" smtClean="0">
                    <a:latin typeface="Times New Roman" pitchFamily="18" charset="0"/>
                    <a:cs typeface="Times New Roman" pitchFamily="18" charset="0"/>
                  </a:rPr>
                  <a:t>SUSY array in isolation</a:t>
                </a:r>
                <a:endParaRPr lang="en-US" dirty="0">
                  <a:latin typeface="Times New Roman" pitchFamily="18" charset="0"/>
                  <a:cs typeface="Times New Roman" pitchFamily="18" charset="0"/>
                </a:endParaRPr>
              </a:p>
            </p:txBody>
          </p:sp>
        </p:grpSp>
      </p:grpSp>
      <p:grpSp>
        <p:nvGrpSpPr>
          <p:cNvPr id="80" name="Group 79"/>
          <p:cNvGrpSpPr/>
          <p:nvPr/>
        </p:nvGrpSpPr>
        <p:grpSpPr>
          <a:xfrm>
            <a:off x="9081473" y="1410267"/>
            <a:ext cx="2667000" cy="4749421"/>
            <a:chOff x="9081473" y="1410267"/>
            <a:chExt cx="2667000" cy="4749421"/>
          </a:xfrm>
        </p:grpSpPr>
        <p:cxnSp>
          <p:nvCxnSpPr>
            <p:cNvPr id="81" name="Straight Connector 80"/>
            <p:cNvCxnSpPr/>
            <p:nvPr/>
          </p:nvCxnSpPr>
          <p:spPr bwMode="auto">
            <a:xfrm>
              <a:off x="10246698" y="3035488"/>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82" name="Straight Connector 5"/>
            <p:cNvCxnSpPr/>
            <p:nvPr/>
          </p:nvCxnSpPr>
          <p:spPr bwMode="auto">
            <a:xfrm>
              <a:off x="10246698" y="3645088"/>
              <a:ext cx="739775" cy="0"/>
            </a:xfrm>
            <a:prstGeom prst="line">
              <a:avLst/>
            </a:prstGeom>
            <a:ln w="50800">
              <a:solidFill>
                <a:schemeClr val="bg1"/>
              </a:solidFill>
            </a:ln>
            <a:effectLst>
              <a:outerShdw blurRad="635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aphicFrame>
          <p:nvGraphicFramePr>
            <p:cNvPr id="83" name="Object 59"/>
            <p:cNvGraphicFramePr>
              <a:graphicFrameLocks noChangeAspect="1"/>
            </p:cNvGraphicFramePr>
            <p:nvPr/>
          </p:nvGraphicFramePr>
          <p:xfrm>
            <a:off x="10186682" y="2125899"/>
            <a:ext cx="790575" cy="544513"/>
          </p:xfrm>
          <a:graphic>
            <a:graphicData uri="http://schemas.openxmlformats.org/presentationml/2006/ole">
              <mc:AlternateContent xmlns:mc="http://schemas.openxmlformats.org/markup-compatibility/2006">
                <mc:Choice xmlns:v="urn:schemas-microsoft-com:vml" Requires="v">
                  <p:oleObj spid="_x0000_s234519" name="Equation" r:id="rId13" imgW="482400" imgH="241200" progId="Equation.3">
                    <p:embed/>
                  </p:oleObj>
                </mc:Choice>
                <mc:Fallback>
                  <p:oleObj name="Equation" r:id="rId13" imgW="482400" imgH="241200" progId="Equation.3">
                    <p:embed/>
                    <p:pic>
                      <p:nvPicPr>
                        <p:cNvPr id="0" name="Object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86682" y="2125899"/>
                          <a:ext cx="790575"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60"/>
            <p:cNvGraphicFramePr>
              <a:graphicFrameLocks noChangeAspect="1"/>
            </p:cNvGraphicFramePr>
            <p:nvPr/>
          </p:nvGraphicFramePr>
          <p:xfrm>
            <a:off x="10568735" y="3949888"/>
            <a:ext cx="95700" cy="329073"/>
          </p:xfrm>
          <a:graphic>
            <a:graphicData uri="http://schemas.openxmlformats.org/presentationml/2006/ole">
              <mc:AlternateContent xmlns:mc="http://schemas.openxmlformats.org/markup-compatibility/2006">
                <mc:Choice xmlns:v="urn:schemas-microsoft-com:vml" Requires="v">
                  <p:oleObj spid="_x0000_s234520" name="Equation" r:id="rId15" imgW="75960" imgH="190440" progId="Equation.3">
                    <p:embed/>
                  </p:oleObj>
                </mc:Choice>
                <mc:Fallback>
                  <p:oleObj name="Equation" r:id="rId15" imgW="75960" imgH="190440" progId="Equation.3">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8735" y="3949888"/>
                          <a:ext cx="95700" cy="329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Rectangle 84"/>
            <p:cNvSpPr/>
            <p:nvPr/>
          </p:nvSpPr>
          <p:spPr bwMode="auto">
            <a:xfrm>
              <a:off x="9081473" y="1968688"/>
              <a:ext cx="2667000" cy="4191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6" name="Straight Connector 6"/>
            <p:cNvCxnSpPr/>
            <p:nvPr/>
          </p:nvCxnSpPr>
          <p:spPr bwMode="auto">
            <a:xfrm>
              <a:off x="10246698" y="3416488"/>
              <a:ext cx="738188" cy="0"/>
            </a:xfrm>
            <a:prstGeom prst="line">
              <a:avLst/>
            </a:prstGeom>
            <a:ln w="50800">
              <a:solidFill>
                <a:schemeClr val="bg1"/>
              </a:solidFill>
            </a:ln>
            <a:effectLst>
              <a:outerShdw blurRad="508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87" name="Straight Connector 4"/>
            <p:cNvCxnSpPr/>
            <p:nvPr/>
          </p:nvCxnSpPr>
          <p:spPr bwMode="auto">
            <a:xfrm>
              <a:off x="10246698" y="4711888"/>
              <a:ext cx="739775" cy="0"/>
            </a:xfrm>
            <a:prstGeom prst="line">
              <a:avLst/>
            </a:prstGeom>
            <a:ln w="50800">
              <a:solidFill>
                <a:schemeClr val="bg1"/>
              </a:solidFill>
            </a:ln>
            <a:effectLst>
              <a:outerShdw blurRad="635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4"/>
            <p:cNvCxnSpPr/>
            <p:nvPr/>
          </p:nvCxnSpPr>
          <p:spPr bwMode="auto">
            <a:xfrm>
              <a:off x="10246698" y="4559488"/>
              <a:ext cx="739775" cy="0"/>
            </a:xfrm>
            <a:prstGeom prst="line">
              <a:avLst/>
            </a:prstGeom>
            <a:ln w="50800">
              <a:solidFill>
                <a:schemeClr val="bg1"/>
              </a:solidFill>
            </a:ln>
            <a:effectLst>
              <a:outerShdw blurRad="508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sp>
          <p:nvSpPr>
            <p:cNvPr id="89" name="Left Brace 88"/>
            <p:cNvSpPr/>
            <p:nvPr/>
          </p:nvSpPr>
          <p:spPr bwMode="auto">
            <a:xfrm>
              <a:off x="9843473" y="2883088"/>
              <a:ext cx="152400" cy="2133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0" name="TextBox 74"/>
            <p:cNvSpPr txBox="1">
              <a:spLocks noChangeArrowheads="1"/>
            </p:cNvSpPr>
            <p:nvPr/>
          </p:nvSpPr>
          <p:spPr bwMode="auto">
            <a:xfrm rot="16200000">
              <a:off x="9009888" y="3792874"/>
              <a:ext cx="1152880" cy="400110"/>
            </a:xfrm>
            <a:prstGeom prst="rect">
              <a:avLst/>
            </a:prstGeom>
            <a:noFill/>
            <a:ln w="9525">
              <a:noFill/>
              <a:miter lim="800000"/>
              <a:headEnd/>
              <a:tailEnd/>
            </a:ln>
          </p:spPr>
          <p:txBody>
            <a:bodyPr wrap="none">
              <a:spAutoFit/>
            </a:bodyPr>
            <a:lstStyle/>
            <a:p>
              <a:r>
                <a:rPr lang="en-US" sz="2000" dirty="0" smtClean="0">
                  <a:latin typeface="Times New Roman" pitchFamily="18" charset="0"/>
                  <a:cs typeface="Times New Roman" pitchFamily="18" charset="0"/>
                </a:rPr>
                <a:t>Doublets</a:t>
              </a:r>
              <a:endParaRPr lang="en-US" sz="2000" dirty="0">
                <a:latin typeface="Times New Roman" pitchFamily="18" charset="0"/>
                <a:cs typeface="Times New Roman" pitchFamily="18" charset="0"/>
              </a:endParaRPr>
            </a:p>
          </p:txBody>
        </p:sp>
        <p:sp>
          <p:nvSpPr>
            <p:cNvPr id="91" name="TextBox 75"/>
            <p:cNvSpPr txBox="1">
              <a:spLocks noChangeArrowheads="1"/>
            </p:cNvSpPr>
            <p:nvPr/>
          </p:nvSpPr>
          <p:spPr bwMode="auto">
            <a:xfrm>
              <a:off x="9081473" y="5473888"/>
              <a:ext cx="938077" cy="400110"/>
            </a:xfrm>
            <a:prstGeom prst="rect">
              <a:avLst/>
            </a:prstGeom>
            <a:noFill/>
            <a:ln w="9525">
              <a:noFill/>
              <a:miter lim="800000"/>
              <a:headEnd/>
              <a:tailEnd/>
            </a:ln>
          </p:spPr>
          <p:txBody>
            <a:bodyPr wrap="none">
              <a:spAutoFit/>
            </a:bodyPr>
            <a:lstStyle/>
            <a:p>
              <a:r>
                <a:rPr lang="en-US" sz="2000" dirty="0">
                  <a:latin typeface="Times New Roman" pitchFamily="18" charset="0"/>
                  <a:cs typeface="Times New Roman" pitchFamily="18" charset="0"/>
                </a:rPr>
                <a:t>Singlet</a:t>
              </a:r>
            </a:p>
          </p:txBody>
        </p:sp>
        <p:cxnSp>
          <p:nvCxnSpPr>
            <p:cNvPr id="92" name="Straight Connector 91"/>
            <p:cNvCxnSpPr/>
            <p:nvPr/>
          </p:nvCxnSpPr>
          <p:spPr bwMode="auto">
            <a:xfrm>
              <a:off x="10235106" y="2806888"/>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257732" y="1410267"/>
              <a:ext cx="2227918" cy="369332"/>
            </a:xfrm>
            <a:prstGeom prst="rect">
              <a:avLst/>
            </a:prstGeom>
            <a:noFill/>
          </p:spPr>
          <p:txBody>
            <a:bodyPr wrap="none" rtlCol="0">
              <a:spAutoFit/>
            </a:bodyPr>
            <a:lstStyle/>
            <a:p>
              <a:r>
                <a:rPr lang="en-US" dirty="0" smtClean="0">
                  <a:latin typeface="Times New Roman" pitchFamily="18" charset="0"/>
                  <a:cs typeface="Times New Roman" pitchFamily="18" charset="0"/>
                </a:rPr>
                <a:t>Coupled SUSY arrays</a:t>
              </a:r>
              <a:endParaRPr lang="en-US" dirty="0">
                <a:latin typeface="Times New Roman" pitchFamily="18" charset="0"/>
                <a:cs typeface="Times New Roman" pitchFamily="18" charset="0"/>
              </a:endParaRPr>
            </a:p>
          </p:txBody>
        </p:sp>
        <p:cxnSp>
          <p:nvCxnSpPr>
            <p:cNvPr id="94" name="Straight Connector 4"/>
            <p:cNvCxnSpPr/>
            <p:nvPr/>
          </p:nvCxnSpPr>
          <p:spPr bwMode="auto">
            <a:xfrm>
              <a:off x="10262620" y="5497773"/>
              <a:ext cx="739775" cy="0"/>
            </a:xfrm>
            <a:prstGeom prst="line">
              <a:avLst/>
            </a:prstGeom>
            <a:ln w="50800">
              <a:solidFill>
                <a:schemeClr val="bg1"/>
              </a:solidFill>
              <a:prstDash val="solid"/>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9067825" y="1423915"/>
            <a:ext cx="2667000" cy="4749421"/>
            <a:chOff x="3103753" y="1410267"/>
            <a:chExt cx="2667000" cy="4749421"/>
          </a:xfrm>
        </p:grpSpPr>
        <p:graphicFrame>
          <p:nvGraphicFramePr>
            <p:cNvPr id="97" name="Object 59"/>
            <p:cNvGraphicFramePr>
              <a:graphicFrameLocks noChangeAspect="1"/>
            </p:cNvGraphicFramePr>
            <p:nvPr/>
          </p:nvGraphicFramePr>
          <p:xfrm>
            <a:off x="3513613" y="2155565"/>
            <a:ext cx="1890712" cy="544512"/>
          </p:xfrm>
          <a:graphic>
            <a:graphicData uri="http://schemas.openxmlformats.org/presentationml/2006/ole">
              <mc:AlternateContent xmlns:mc="http://schemas.openxmlformats.org/markup-compatibility/2006">
                <mc:Choice xmlns:v="urn:schemas-microsoft-com:vml" Requires="v">
                  <p:oleObj spid="_x0000_s234521" name="Equation" r:id="rId16" imgW="952200" imgH="241200" progId="Equation.3">
                    <p:embed/>
                  </p:oleObj>
                </mc:Choice>
                <mc:Fallback>
                  <p:oleObj name="Equation" r:id="rId16" imgW="952200" imgH="24120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13613" y="2155565"/>
                          <a:ext cx="1890712"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8" name="Straight Connector 97"/>
            <p:cNvCxnSpPr/>
            <p:nvPr/>
          </p:nvCxnSpPr>
          <p:spPr bwMode="auto">
            <a:xfrm>
              <a:off x="4268978" y="3035488"/>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4"/>
            <p:cNvCxnSpPr/>
            <p:nvPr/>
          </p:nvCxnSpPr>
          <p:spPr bwMode="auto">
            <a:xfrm>
              <a:off x="4282626" y="5509145"/>
              <a:ext cx="739775" cy="0"/>
            </a:xfrm>
            <a:prstGeom prst="line">
              <a:avLst/>
            </a:prstGeom>
            <a:ln w="50800">
              <a:solidFill>
                <a:schemeClr val="bg1"/>
              </a:solidFill>
              <a:prstDash val="sysDash"/>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100" name="Straight Connector 5"/>
            <p:cNvCxnSpPr/>
            <p:nvPr/>
          </p:nvCxnSpPr>
          <p:spPr bwMode="auto">
            <a:xfrm>
              <a:off x="4268978" y="3645088"/>
              <a:ext cx="739775" cy="0"/>
            </a:xfrm>
            <a:prstGeom prst="line">
              <a:avLst/>
            </a:prstGeom>
            <a:ln w="50800">
              <a:solidFill>
                <a:schemeClr val="bg1"/>
              </a:solidFill>
            </a:ln>
            <a:effectLst>
              <a:outerShdw blurRad="635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aphicFrame>
          <p:nvGraphicFramePr>
            <p:cNvPr id="101" name="Object 60"/>
            <p:cNvGraphicFramePr>
              <a:graphicFrameLocks noChangeAspect="1"/>
            </p:cNvGraphicFramePr>
            <p:nvPr/>
          </p:nvGraphicFramePr>
          <p:xfrm>
            <a:off x="4591015" y="3949888"/>
            <a:ext cx="95700" cy="329073"/>
          </p:xfrm>
          <a:graphic>
            <a:graphicData uri="http://schemas.openxmlformats.org/presentationml/2006/ole">
              <mc:AlternateContent xmlns:mc="http://schemas.openxmlformats.org/markup-compatibility/2006">
                <mc:Choice xmlns:v="urn:schemas-microsoft-com:vml" Requires="v">
                  <p:oleObj spid="_x0000_s234522" name="Equation" r:id="rId18" imgW="75960" imgH="190440" progId="Equation.3">
                    <p:embed/>
                  </p:oleObj>
                </mc:Choice>
                <mc:Fallback>
                  <p:oleObj name="Equation" r:id="rId18" imgW="75960" imgH="19044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15" y="3949888"/>
                          <a:ext cx="95700" cy="329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Rectangle 101"/>
            <p:cNvSpPr/>
            <p:nvPr/>
          </p:nvSpPr>
          <p:spPr bwMode="auto">
            <a:xfrm>
              <a:off x="3103753" y="1968688"/>
              <a:ext cx="2667000" cy="4191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3" name="Straight Connector 6"/>
            <p:cNvCxnSpPr/>
            <p:nvPr/>
          </p:nvCxnSpPr>
          <p:spPr bwMode="auto">
            <a:xfrm>
              <a:off x="4268978" y="3416488"/>
              <a:ext cx="738188" cy="0"/>
            </a:xfrm>
            <a:prstGeom prst="line">
              <a:avLst/>
            </a:prstGeom>
            <a:ln w="50800">
              <a:solidFill>
                <a:schemeClr val="bg1"/>
              </a:solidFill>
            </a:ln>
            <a:effectLst>
              <a:outerShdw blurRad="508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104" name="Straight Connector 4"/>
            <p:cNvCxnSpPr/>
            <p:nvPr/>
          </p:nvCxnSpPr>
          <p:spPr bwMode="auto">
            <a:xfrm>
              <a:off x="4268978" y="4711888"/>
              <a:ext cx="739775" cy="0"/>
            </a:xfrm>
            <a:prstGeom prst="line">
              <a:avLst/>
            </a:prstGeom>
            <a:ln w="50800">
              <a:solidFill>
                <a:schemeClr val="bg1"/>
              </a:solidFill>
            </a:ln>
            <a:effectLst>
              <a:outerShdw blurRad="635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105" name="Straight Connector 4"/>
            <p:cNvCxnSpPr/>
            <p:nvPr/>
          </p:nvCxnSpPr>
          <p:spPr bwMode="auto">
            <a:xfrm>
              <a:off x="4268978" y="4559488"/>
              <a:ext cx="739775" cy="0"/>
            </a:xfrm>
            <a:prstGeom prst="line">
              <a:avLst/>
            </a:prstGeom>
            <a:ln w="50800">
              <a:solidFill>
                <a:schemeClr val="bg1"/>
              </a:solidFill>
            </a:ln>
            <a:effectLst>
              <a:outerShdw blurRad="508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sp>
          <p:nvSpPr>
            <p:cNvPr id="106" name="Left Brace 105"/>
            <p:cNvSpPr/>
            <p:nvPr/>
          </p:nvSpPr>
          <p:spPr bwMode="auto">
            <a:xfrm>
              <a:off x="3865753" y="2883088"/>
              <a:ext cx="152400" cy="2133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7" name="TextBox 74"/>
            <p:cNvSpPr txBox="1">
              <a:spLocks noChangeArrowheads="1"/>
            </p:cNvSpPr>
            <p:nvPr/>
          </p:nvSpPr>
          <p:spPr bwMode="auto">
            <a:xfrm rot="16200000">
              <a:off x="3032168" y="3792874"/>
              <a:ext cx="1152880" cy="400110"/>
            </a:xfrm>
            <a:prstGeom prst="rect">
              <a:avLst/>
            </a:prstGeom>
            <a:noFill/>
            <a:ln w="9525">
              <a:noFill/>
              <a:miter lim="800000"/>
              <a:headEnd/>
              <a:tailEnd/>
            </a:ln>
          </p:spPr>
          <p:txBody>
            <a:bodyPr wrap="none">
              <a:spAutoFit/>
            </a:bodyPr>
            <a:lstStyle/>
            <a:p>
              <a:r>
                <a:rPr lang="en-US" sz="2000" dirty="0" smtClean="0">
                  <a:latin typeface="Times New Roman" pitchFamily="18" charset="0"/>
                  <a:cs typeface="Times New Roman" pitchFamily="18" charset="0"/>
                </a:rPr>
                <a:t>Doublets</a:t>
              </a:r>
              <a:endParaRPr lang="en-US" sz="2000" dirty="0">
                <a:latin typeface="Times New Roman" pitchFamily="18" charset="0"/>
                <a:cs typeface="Times New Roman" pitchFamily="18" charset="0"/>
              </a:endParaRPr>
            </a:p>
          </p:txBody>
        </p:sp>
        <p:sp>
          <p:nvSpPr>
            <p:cNvPr id="108" name="TextBox 75"/>
            <p:cNvSpPr txBox="1">
              <a:spLocks noChangeArrowheads="1"/>
            </p:cNvSpPr>
            <p:nvPr/>
          </p:nvSpPr>
          <p:spPr bwMode="auto">
            <a:xfrm>
              <a:off x="3103753" y="5473888"/>
              <a:ext cx="938077" cy="400110"/>
            </a:xfrm>
            <a:prstGeom prst="rect">
              <a:avLst/>
            </a:prstGeom>
            <a:noFill/>
            <a:ln w="9525">
              <a:noFill/>
              <a:miter lim="800000"/>
              <a:headEnd/>
              <a:tailEnd/>
            </a:ln>
          </p:spPr>
          <p:txBody>
            <a:bodyPr wrap="none">
              <a:spAutoFit/>
            </a:bodyPr>
            <a:lstStyle/>
            <a:p>
              <a:r>
                <a:rPr lang="en-US" sz="2000" dirty="0">
                  <a:latin typeface="Times New Roman" pitchFamily="18" charset="0"/>
                  <a:cs typeface="Times New Roman" pitchFamily="18" charset="0"/>
                </a:rPr>
                <a:t>Singlet</a:t>
              </a:r>
            </a:p>
          </p:txBody>
        </p:sp>
        <p:cxnSp>
          <p:nvCxnSpPr>
            <p:cNvPr id="109" name="Straight Connector 108"/>
            <p:cNvCxnSpPr/>
            <p:nvPr/>
          </p:nvCxnSpPr>
          <p:spPr bwMode="auto">
            <a:xfrm>
              <a:off x="4257386" y="2806888"/>
              <a:ext cx="73977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280012" y="1410267"/>
              <a:ext cx="2227918" cy="369332"/>
            </a:xfrm>
            <a:prstGeom prst="rect">
              <a:avLst/>
            </a:prstGeom>
            <a:noFill/>
          </p:spPr>
          <p:txBody>
            <a:bodyPr wrap="none" rtlCol="0">
              <a:spAutoFit/>
            </a:bodyPr>
            <a:lstStyle/>
            <a:p>
              <a:r>
                <a:rPr lang="en-US" dirty="0" smtClean="0">
                  <a:latin typeface="Times New Roman" pitchFamily="18" charset="0"/>
                  <a:cs typeface="Times New Roman" pitchFamily="18" charset="0"/>
                </a:rPr>
                <a:t>Coupled SUSY arrays</a:t>
              </a:r>
              <a:endParaRPr lang="en-US" dirty="0">
                <a:latin typeface="Times New Roman" pitchFamily="18" charset="0"/>
                <a:cs typeface="Times New Roman" pitchFamily="18" charset="0"/>
              </a:endParaRPr>
            </a:p>
          </p:txBody>
        </p:sp>
      </p:grpSp>
      <p:sp>
        <p:nvSpPr>
          <p:cNvPr id="111" name="Titel 1"/>
          <p:cNvSpPr>
            <a:spLocks noGrp="1"/>
          </p:cNvSpPr>
          <p:nvPr>
            <p:ph type="title"/>
          </p:nvPr>
        </p:nvSpPr>
        <p:spPr>
          <a:xfrm>
            <a:off x="4394580" y="368489"/>
            <a:ext cx="2893326" cy="696305"/>
          </a:xfrm>
        </p:spPr>
        <p:txBody>
          <a:bodyPr>
            <a:normAutofit/>
          </a:bodyPr>
          <a:lstStyle/>
          <a:p>
            <a:r>
              <a:rPr lang="en-US" sz="2400" b="1" dirty="0" smtClean="0">
                <a:solidFill>
                  <a:srgbClr val="C00000"/>
                </a:solidFill>
                <a:latin typeface="Times New Roman" pitchFamily="18" charset="0"/>
                <a:cs typeface="Times New Roman" pitchFamily="18" charset="0"/>
              </a:rPr>
              <a:t>SUSY laser arrays</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checkerboard(across)">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1000" fill="hold"/>
                                        <p:tgtEl>
                                          <p:spTgt spid="69"/>
                                        </p:tgtEl>
                                        <p:attrNameLst>
                                          <p:attrName>ppt_w</p:attrName>
                                        </p:attrNameLst>
                                      </p:cBhvr>
                                      <p:tavLst>
                                        <p:tav tm="0">
                                          <p:val>
                                            <p:strVal val="#ppt_w+.3"/>
                                          </p:val>
                                        </p:tav>
                                        <p:tav tm="100000">
                                          <p:val>
                                            <p:strVal val="#ppt_w"/>
                                          </p:val>
                                        </p:tav>
                                      </p:tavLst>
                                    </p:anim>
                                    <p:anim calcmode="lin" valueType="num">
                                      <p:cBhvr>
                                        <p:cTn id="18" dur="1000" fill="hold"/>
                                        <p:tgtEl>
                                          <p:spTgt spid="69"/>
                                        </p:tgtEl>
                                        <p:attrNameLst>
                                          <p:attrName>ppt_h</p:attrName>
                                        </p:attrNameLst>
                                      </p:cBhvr>
                                      <p:tavLst>
                                        <p:tav tm="0">
                                          <p:val>
                                            <p:strVal val="#ppt_h"/>
                                          </p:val>
                                        </p:tav>
                                        <p:tav tm="100000">
                                          <p:val>
                                            <p:strVal val="#ppt_h"/>
                                          </p:val>
                                        </p:tav>
                                      </p:tavLst>
                                    </p:anim>
                                    <p:animEffect transition="in" filter="fade">
                                      <p:cBhvr>
                                        <p:cTn id="19" dur="10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diamond(in)">
                                      <p:cBhvr>
                                        <p:cTn id="24" dur="20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80"/>
                                        </p:tgtEl>
                                        <p:attrNameLst>
                                          <p:attrName>ppt_x</p:attrName>
                                        </p:attrNameLst>
                                      </p:cBhvr>
                                      <p:tavLst>
                                        <p:tav tm="0">
                                          <p:val>
                                            <p:strVal val="ppt_x"/>
                                          </p:val>
                                        </p:tav>
                                        <p:tav tm="100000">
                                          <p:val>
                                            <p:strVal val="ppt_x"/>
                                          </p:val>
                                        </p:tav>
                                      </p:tavLst>
                                    </p:anim>
                                    <p:anim calcmode="lin" valueType="num">
                                      <p:cBhvr additive="base">
                                        <p:cTn id="29" dur="500"/>
                                        <p:tgtEl>
                                          <p:spTgt spid="80"/>
                                        </p:tgtEl>
                                        <p:attrNameLst>
                                          <p:attrName>ppt_y</p:attrName>
                                        </p:attrNameLst>
                                      </p:cBhvr>
                                      <p:tavLst>
                                        <p:tav tm="0">
                                          <p:val>
                                            <p:strVal val="ppt_y"/>
                                          </p:val>
                                        </p:tav>
                                        <p:tav tm="100000">
                                          <p:val>
                                            <p:strVal val="1+ppt_h/2"/>
                                          </p:val>
                                        </p:tav>
                                      </p:tavLst>
                                    </p:anim>
                                    <p:set>
                                      <p:cBhvr>
                                        <p:cTn id="30" dur="1" fill="hold">
                                          <p:stCondLst>
                                            <p:cond delay="499"/>
                                          </p:stCondLst>
                                        </p:cTn>
                                        <p:tgtEl>
                                          <p:spTgt spid="8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Fig2.jpg"/>
          <p:cNvPicPr>
            <a:picLocks noChangeAspect="1"/>
          </p:cNvPicPr>
          <p:nvPr/>
        </p:nvPicPr>
        <p:blipFill>
          <a:blip r:embed="rId4" cstate="print"/>
          <a:stretch>
            <a:fillRect/>
          </a:stretch>
        </p:blipFill>
        <p:spPr>
          <a:xfrm>
            <a:off x="873456" y="2120146"/>
            <a:ext cx="6837529" cy="3916121"/>
          </a:xfrm>
          <a:prstGeom prst="rect">
            <a:avLst/>
          </a:prstGeom>
        </p:spPr>
      </p:pic>
      <p:sp>
        <p:nvSpPr>
          <p:cNvPr id="46" name="Titel 1"/>
          <p:cNvSpPr>
            <a:spLocks noGrp="1"/>
          </p:cNvSpPr>
          <p:nvPr>
            <p:ph type="title"/>
          </p:nvPr>
        </p:nvSpPr>
        <p:spPr>
          <a:xfrm>
            <a:off x="4585649" y="545909"/>
            <a:ext cx="2893326" cy="696305"/>
          </a:xfrm>
        </p:spPr>
        <p:txBody>
          <a:bodyPr>
            <a:normAutofit/>
          </a:bodyPr>
          <a:lstStyle/>
          <a:p>
            <a:r>
              <a:rPr lang="en-US" sz="2400" b="1" dirty="0" smtClean="0">
                <a:solidFill>
                  <a:srgbClr val="C00000"/>
                </a:solidFill>
                <a:latin typeface="Times New Roman" pitchFamily="18" charset="0"/>
                <a:cs typeface="Times New Roman" pitchFamily="18" charset="0"/>
              </a:rPr>
              <a:t>SUSY laser arrays</a:t>
            </a:r>
            <a:endParaRPr lang="en-US" sz="2400" b="1" dirty="0">
              <a:solidFill>
                <a:srgbClr val="C00000"/>
              </a:solidFill>
              <a:latin typeface="Times New Roman" pitchFamily="18" charset="0"/>
              <a:cs typeface="Times New Roman" pitchFamily="18" charset="0"/>
            </a:endParaRPr>
          </a:p>
        </p:txBody>
      </p:sp>
      <p:sp>
        <p:nvSpPr>
          <p:cNvPr id="55" name="TextBox 54"/>
          <p:cNvSpPr txBox="1"/>
          <p:nvPr/>
        </p:nvSpPr>
        <p:spPr>
          <a:xfrm>
            <a:off x="9007522" y="2060812"/>
            <a:ext cx="116570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Example:</a:t>
            </a:r>
          </a:p>
        </p:txBody>
      </p:sp>
      <p:graphicFrame>
        <p:nvGraphicFramePr>
          <p:cNvPr id="56" name="Object 55"/>
          <p:cNvGraphicFramePr>
            <a:graphicFrameLocks noChangeAspect="1"/>
          </p:cNvGraphicFramePr>
          <p:nvPr/>
        </p:nvGraphicFramePr>
        <p:xfrm>
          <a:off x="9303082" y="2634492"/>
          <a:ext cx="1260475" cy="1290638"/>
        </p:xfrm>
        <a:graphic>
          <a:graphicData uri="http://schemas.openxmlformats.org/presentationml/2006/ole">
            <mc:AlternateContent xmlns:mc="http://schemas.openxmlformats.org/markup-compatibility/2006">
              <mc:Choice xmlns:v="urn:schemas-microsoft-com:vml" Requires="v">
                <p:oleObj spid="_x0000_s236549" name="Equation" r:id="rId5" imgW="647640" imgH="660240" progId="Equation.3">
                  <p:embed/>
                </p:oleObj>
              </mc:Choice>
              <mc:Fallback>
                <p:oleObj name="Equation" r:id="rId5" imgW="647640" imgH="660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3082" y="2634492"/>
                        <a:ext cx="1260475" cy="129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3.jpg"/>
          <p:cNvPicPr>
            <a:picLocks noChangeAspect="1"/>
          </p:cNvPicPr>
          <p:nvPr/>
        </p:nvPicPr>
        <p:blipFill>
          <a:blip r:embed="rId3" cstate="print"/>
          <a:stretch>
            <a:fillRect/>
          </a:stretch>
        </p:blipFill>
        <p:spPr>
          <a:xfrm>
            <a:off x="733249" y="1239711"/>
            <a:ext cx="10643616" cy="4706112"/>
          </a:xfrm>
          <a:prstGeom prst="rect">
            <a:avLst/>
          </a:prstGeom>
        </p:spPr>
      </p:pic>
      <p:sp>
        <p:nvSpPr>
          <p:cNvPr id="46" name="Titel 1"/>
          <p:cNvSpPr>
            <a:spLocks noGrp="1"/>
          </p:cNvSpPr>
          <p:nvPr>
            <p:ph type="title"/>
          </p:nvPr>
        </p:nvSpPr>
        <p:spPr>
          <a:xfrm>
            <a:off x="4203510" y="477668"/>
            <a:ext cx="4612943" cy="696305"/>
          </a:xfrm>
        </p:spPr>
        <p:txBody>
          <a:bodyPr>
            <a:normAutofit fontScale="90000"/>
          </a:bodyPr>
          <a:lstStyle/>
          <a:p>
            <a:r>
              <a:rPr lang="en-US" sz="2400" b="1" dirty="0" smtClean="0">
                <a:solidFill>
                  <a:srgbClr val="C00000"/>
                </a:solidFill>
                <a:latin typeface="Times New Roman" pitchFamily="18" charset="0"/>
                <a:cs typeface="Times New Roman" pitchFamily="18" charset="0"/>
              </a:rPr>
              <a:t>SUSY laser arrays: </a:t>
            </a:r>
            <a:r>
              <a:rPr lang="en-US" sz="2400" b="1" dirty="0" smtClean="0">
                <a:solidFill>
                  <a:schemeClr val="accent1">
                    <a:lumMod val="75000"/>
                  </a:schemeClr>
                </a:solidFill>
                <a:latin typeface="Times New Roman" pitchFamily="18" charset="0"/>
                <a:cs typeface="Times New Roman" pitchFamily="18" charset="0"/>
              </a:rPr>
              <a:t>lasing thresholds</a:t>
            </a:r>
            <a:endParaRPr lang="en-US" sz="2400"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3534770" y="545906"/>
            <a:ext cx="5540991" cy="696305"/>
          </a:xfrm>
        </p:spPr>
        <p:txBody>
          <a:bodyPr>
            <a:normAutofit fontScale="90000"/>
          </a:bodyPr>
          <a:lstStyle/>
          <a:p>
            <a:r>
              <a:rPr lang="en-US" sz="2400" b="1" dirty="0" smtClean="0">
                <a:solidFill>
                  <a:srgbClr val="C00000"/>
                </a:solidFill>
                <a:latin typeface="Times New Roman" pitchFamily="18" charset="0"/>
                <a:cs typeface="Times New Roman" pitchFamily="18" charset="0"/>
              </a:rPr>
              <a:t>SUSY laser arrays: </a:t>
            </a:r>
            <a:r>
              <a:rPr lang="en-US" sz="2400" b="1" dirty="0" smtClean="0">
                <a:solidFill>
                  <a:schemeClr val="accent1">
                    <a:lumMod val="75000"/>
                  </a:schemeClr>
                </a:solidFill>
                <a:latin typeface="Times New Roman" pitchFamily="18" charset="0"/>
                <a:cs typeface="Times New Roman" pitchFamily="18" charset="0"/>
              </a:rPr>
              <a:t>disorder and nonlinearity</a:t>
            </a:r>
            <a:endParaRPr lang="en-US" sz="2400" b="1" dirty="0">
              <a:solidFill>
                <a:schemeClr val="accent1">
                  <a:lumMod val="75000"/>
                </a:schemeClr>
              </a:solidFill>
              <a:latin typeface="Times New Roman" pitchFamily="18" charset="0"/>
              <a:cs typeface="Times New Roman" pitchFamily="18" charset="0"/>
            </a:endParaRPr>
          </a:p>
        </p:txBody>
      </p:sp>
      <p:pic>
        <p:nvPicPr>
          <p:cNvPr id="6" name="Picture 5" descr="Fig.6.jpg"/>
          <p:cNvPicPr>
            <a:picLocks noChangeAspect="1"/>
          </p:cNvPicPr>
          <p:nvPr/>
        </p:nvPicPr>
        <p:blipFill>
          <a:blip r:embed="rId3" cstate="print"/>
          <a:stretch>
            <a:fillRect/>
          </a:stretch>
        </p:blipFill>
        <p:spPr>
          <a:xfrm>
            <a:off x="6721453" y="1433015"/>
            <a:ext cx="3669227" cy="5247564"/>
          </a:xfrm>
          <a:prstGeom prst="rect">
            <a:avLst/>
          </a:prstGeom>
        </p:spPr>
      </p:pic>
      <p:pic>
        <p:nvPicPr>
          <p:cNvPr id="5" name="Picture 4" descr="Fig5.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91525" y="1787856"/>
            <a:ext cx="5250806" cy="3936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3330054" y="423074"/>
            <a:ext cx="5882185" cy="696305"/>
          </a:xfrm>
        </p:spPr>
        <p:txBody>
          <a:bodyPr>
            <a:normAutofit/>
          </a:bodyPr>
          <a:lstStyle/>
          <a:p>
            <a:r>
              <a:rPr lang="en-US" sz="2400" b="1" dirty="0" smtClean="0">
                <a:solidFill>
                  <a:srgbClr val="C00000"/>
                </a:solidFill>
                <a:latin typeface="Times New Roman" pitchFamily="18" charset="0"/>
                <a:cs typeface="Times New Roman" pitchFamily="18" charset="0"/>
              </a:rPr>
              <a:t>SUSY laser arrays: </a:t>
            </a:r>
            <a:r>
              <a:rPr lang="en-US" sz="2400" b="1" dirty="0" smtClean="0">
                <a:solidFill>
                  <a:schemeClr val="accent1">
                    <a:lumMod val="75000"/>
                  </a:schemeClr>
                </a:solidFill>
                <a:latin typeface="Times New Roman" pitchFamily="18" charset="0"/>
                <a:cs typeface="Times New Roman" pitchFamily="18" charset="0"/>
              </a:rPr>
              <a:t>non-resonant interaction</a:t>
            </a:r>
            <a:endParaRPr lang="en-US" sz="2400" b="1" dirty="0">
              <a:solidFill>
                <a:schemeClr val="accent1">
                  <a:lumMod val="75000"/>
                </a:schemeClr>
              </a:solidFill>
              <a:latin typeface="Times New Roman" pitchFamily="18" charset="0"/>
              <a:cs typeface="Times New Roman" pitchFamily="18" charset="0"/>
            </a:endParaRPr>
          </a:p>
        </p:txBody>
      </p:sp>
      <p:grpSp>
        <p:nvGrpSpPr>
          <p:cNvPr id="20" name="Group 47"/>
          <p:cNvGrpSpPr>
            <a:grpSpLocks/>
          </p:cNvGrpSpPr>
          <p:nvPr/>
        </p:nvGrpSpPr>
        <p:grpSpPr bwMode="auto">
          <a:xfrm>
            <a:off x="518594" y="1880026"/>
            <a:ext cx="2667000" cy="4191000"/>
            <a:chOff x="914588" y="1142866"/>
            <a:chExt cx="2667108" cy="4190871"/>
          </a:xfrm>
        </p:grpSpPr>
        <p:graphicFrame>
          <p:nvGraphicFramePr>
            <p:cNvPr id="33" name="Object 59"/>
            <p:cNvGraphicFramePr>
              <a:graphicFrameLocks noChangeAspect="1"/>
            </p:cNvGraphicFramePr>
            <p:nvPr/>
          </p:nvGraphicFramePr>
          <p:xfrm>
            <a:off x="2105025" y="1219200"/>
            <a:ext cx="790575" cy="544512"/>
          </p:xfrm>
          <a:graphic>
            <a:graphicData uri="http://schemas.openxmlformats.org/presentationml/2006/ole">
              <mc:AlternateContent xmlns:mc="http://schemas.openxmlformats.org/markup-compatibility/2006">
                <mc:Choice xmlns:v="urn:schemas-microsoft-com:vml" Requires="v">
                  <p:oleObj spid="_x0000_s237571" name="Equation" r:id="rId4" imgW="482400" imgH="241200" progId="Equation.3">
                    <p:embed/>
                  </p:oleObj>
                </mc:Choice>
                <mc:Fallback>
                  <p:oleObj name="Equation" r:id="rId4" imgW="482400" imgH="241200" progId="Equation.3">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219200"/>
                          <a:ext cx="790575"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p:cNvSpPr/>
            <p:nvPr/>
          </p:nvSpPr>
          <p:spPr bwMode="auto">
            <a:xfrm>
              <a:off x="914588" y="1142866"/>
              <a:ext cx="2667108" cy="419087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 name="Group 33"/>
            <p:cNvGrpSpPr>
              <a:grpSpLocks/>
            </p:cNvGrpSpPr>
            <p:nvPr/>
          </p:nvGrpSpPr>
          <p:grpSpPr bwMode="auto">
            <a:xfrm>
              <a:off x="2068748" y="4627322"/>
              <a:ext cx="739805" cy="173032"/>
              <a:chOff x="2068748" y="4627322"/>
              <a:chExt cx="739805" cy="173032"/>
            </a:xfrm>
          </p:grpSpPr>
          <p:cxnSp>
            <p:nvCxnSpPr>
              <p:cNvPr id="49" name="Straight Connector 4"/>
              <p:cNvCxnSpPr/>
              <p:nvPr/>
            </p:nvCxnSpPr>
            <p:spPr bwMode="auto">
              <a:xfrm>
                <a:off x="2068748" y="4800354"/>
                <a:ext cx="739805" cy="0"/>
              </a:xfrm>
              <a:prstGeom prst="line">
                <a:avLst/>
              </a:prstGeom>
              <a:ln w="50800">
                <a:solidFill>
                  <a:schemeClr val="bg1"/>
                </a:solidFill>
                <a:prstDash val="sysDash"/>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3"/>
              <p:cNvCxnSpPr/>
              <p:nvPr/>
            </p:nvCxnSpPr>
            <p:spPr bwMode="auto">
              <a:xfrm>
                <a:off x="2068748" y="4627322"/>
                <a:ext cx="738217" cy="0"/>
              </a:xfrm>
              <a:prstGeom prst="line">
                <a:avLst/>
              </a:prstGeom>
              <a:ln w="50800">
                <a:solidFill>
                  <a:schemeClr val="bg1"/>
                </a:solidFill>
              </a:ln>
              <a:effectLst>
                <a:outerShdw blurRad="50800" dist="127000" dir="5400000" sx="127000" sy="127000" algn="ctr" rotWithShape="0">
                  <a:srgbClr val="0066FF">
                    <a:alpha val="80000"/>
                  </a:srgbClr>
                </a:outerShdw>
              </a:effectLst>
            </p:spPr>
            <p:style>
              <a:lnRef idx="1">
                <a:schemeClr val="accent1"/>
              </a:lnRef>
              <a:fillRef idx="0">
                <a:schemeClr val="accent1"/>
              </a:fillRef>
              <a:effectRef idx="0">
                <a:schemeClr val="accent1"/>
              </a:effectRef>
              <a:fontRef idx="minor">
                <a:schemeClr val="tx1"/>
              </a:fontRef>
            </p:style>
          </p:cxnSp>
        </p:grpSp>
        <p:grpSp>
          <p:nvGrpSpPr>
            <p:cNvPr id="36" name="Group 34"/>
            <p:cNvGrpSpPr>
              <a:grpSpLocks/>
            </p:cNvGrpSpPr>
            <p:nvPr/>
          </p:nvGrpSpPr>
          <p:grpSpPr bwMode="auto">
            <a:xfrm>
              <a:off x="2068748" y="3276400"/>
              <a:ext cx="739805" cy="228593"/>
              <a:chOff x="2068748" y="3276400"/>
              <a:chExt cx="739805" cy="228593"/>
            </a:xfrm>
          </p:grpSpPr>
          <p:cxnSp>
            <p:nvCxnSpPr>
              <p:cNvPr id="47" name="Straight Connector 5"/>
              <p:cNvCxnSpPr/>
              <p:nvPr/>
            </p:nvCxnSpPr>
            <p:spPr bwMode="auto">
              <a:xfrm>
                <a:off x="2068748" y="3504993"/>
                <a:ext cx="739805" cy="0"/>
              </a:xfrm>
              <a:prstGeom prst="line">
                <a:avLst/>
              </a:prstGeom>
              <a:ln w="50800">
                <a:solidFill>
                  <a:schemeClr val="bg1"/>
                </a:solidFill>
              </a:ln>
              <a:effectLst>
                <a:outerShdw blurRad="635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6"/>
              <p:cNvCxnSpPr/>
              <p:nvPr/>
            </p:nvCxnSpPr>
            <p:spPr bwMode="auto">
              <a:xfrm>
                <a:off x="2068748" y="3276400"/>
                <a:ext cx="738217" cy="0"/>
              </a:xfrm>
              <a:prstGeom prst="line">
                <a:avLst/>
              </a:prstGeom>
              <a:ln w="50800">
                <a:solidFill>
                  <a:schemeClr val="bg1"/>
                </a:solidFill>
              </a:ln>
              <a:effectLst>
                <a:outerShdw blurRad="50800" dist="127000" dir="5400000" sx="127000" sy="127000" algn="ctr" rotWithShape="0">
                  <a:srgbClr val="C00000">
                    <a:alpha val="80000"/>
                  </a:srgbClr>
                </a:outerShdw>
              </a:effectLst>
            </p:spPr>
            <p:style>
              <a:lnRef idx="1">
                <a:schemeClr val="accent1"/>
              </a:lnRef>
              <a:fillRef idx="0">
                <a:schemeClr val="accent1"/>
              </a:fillRef>
              <a:effectRef idx="0">
                <a:schemeClr val="accent1"/>
              </a:effectRef>
              <a:fontRef idx="minor">
                <a:schemeClr val="tx1"/>
              </a:fontRef>
            </p:style>
          </p:cxnSp>
        </p:grpSp>
        <p:sp>
          <p:nvSpPr>
            <p:cNvPr id="37" name="Text Box 19"/>
            <p:cNvSpPr txBox="1">
              <a:spLocks noChangeArrowheads="1"/>
            </p:cNvSpPr>
            <p:nvPr/>
          </p:nvSpPr>
          <p:spPr bwMode="auto">
            <a:xfrm>
              <a:off x="1066800" y="1160463"/>
              <a:ext cx="543739" cy="461665"/>
            </a:xfrm>
            <a:prstGeom prst="rect">
              <a:avLst/>
            </a:prstGeom>
            <a:noFill/>
            <a:ln w="9525">
              <a:noFill/>
              <a:miter lim="800000"/>
              <a:headEnd/>
              <a:tailEnd/>
            </a:ln>
          </p:spPr>
          <p:txBody>
            <a:bodyPr wrap="none">
              <a:spAutoFit/>
            </a:bodyPr>
            <a:lstStyle/>
            <a:p>
              <a:r>
                <a:rPr lang="en-US" sz="2400" b="1">
                  <a:latin typeface="Times New Roman" pitchFamily="18" charset="0"/>
                </a:rPr>
                <a:t>(a)</a:t>
              </a:r>
            </a:p>
          </p:txBody>
        </p:sp>
        <p:cxnSp>
          <p:nvCxnSpPr>
            <p:cNvPr id="38" name="Straight Connector 4"/>
            <p:cNvCxnSpPr/>
            <p:nvPr/>
          </p:nvCxnSpPr>
          <p:spPr bwMode="auto">
            <a:xfrm>
              <a:off x="2068748" y="4038377"/>
              <a:ext cx="739805" cy="0"/>
            </a:xfrm>
            <a:prstGeom prst="line">
              <a:avLst/>
            </a:prstGeom>
            <a:ln w="50800">
              <a:solidFill>
                <a:schemeClr val="bg1"/>
              </a:solidFill>
            </a:ln>
            <a:effectLst>
              <a:outerShdw blurRad="63500" dist="127000" dir="5400000" sx="127000" sy="127000" algn="ctr" rotWithShape="0">
                <a:schemeClr val="accent1">
                  <a:lumMod val="25000"/>
                  <a:alpha val="80000"/>
                </a:schemeClr>
              </a:outerShdw>
            </a:effectLst>
          </p:spPr>
          <p:style>
            <a:lnRef idx="1">
              <a:schemeClr val="accent1"/>
            </a:lnRef>
            <a:fillRef idx="0">
              <a:schemeClr val="accent1"/>
            </a:fillRef>
            <a:effectRef idx="0">
              <a:schemeClr val="accent1"/>
            </a:effectRef>
            <a:fontRef idx="minor">
              <a:schemeClr val="tx1"/>
            </a:fontRef>
          </p:style>
        </p:cxnSp>
        <p:sp>
          <p:nvSpPr>
            <p:cNvPr id="39" name="TextBox 75"/>
            <p:cNvSpPr txBox="1">
              <a:spLocks noChangeArrowheads="1"/>
            </p:cNvSpPr>
            <p:nvPr/>
          </p:nvSpPr>
          <p:spPr bwMode="auto">
            <a:xfrm>
              <a:off x="990600" y="3921456"/>
              <a:ext cx="938212" cy="40005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Singlet</a:t>
              </a:r>
            </a:p>
          </p:txBody>
        </p:sp>
        <p:grpSp>
          <p:nvGrpSpPr>
            <p:cNvPr id="40" name="Group 31"/>
            <p:cNvGrpSpPr>
              <a:grpSpLocks/>
            </p:cNvGrpSpPr>
            <p:nvPr/>
          </p:nvGrpSpPr>
          <p:grpSpPr bwMode="auto">
            <a:xfrm>
              <a:off x="2068748" y="1904843"/>
              <a:ext cx="739805" cy="228593"/>
              <a:chOff x="2068748" y="2133443"/>
              <a:chExt cx="739805" cy="228593"/>
            </a:xfrm>
          </p:grpSpPr>
          <p:cxnSp>
            <p:nvCxnSpPr>
              <p:cNvPr id="44" name="Straight Connector 43"/>
              <p:cNvCxnSpPr/>
              <p:nvPr/>
            </p:nvCxnSpPr>
            <p:spPr bwMode="auto">
              <a:xfrm>
                <a:off x="2068748" y="2133443"/>
                <a:ext cx="73980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17"/>
              <p:cNvCxnSpPr/>
              <p:nvPr/>
            </p:nvCxnSpPr>
            <p:spPr bwMode="auto">
              <a:xfrm>
                <a:off x="2068748" y="2362036"/>
                <a:ext cx="739805" cy="0"/>
              </a:xfrm>
              <a:prstGeom prst="line">
                <a:avLst/>
              </a:prstGeom>
              <a:ln w="38100">
                <a:solidFill>
                  <a:schemeClr val="bg1"/>
                </a:solidFill>
                <a:prstDash val="solid"/>
              </a:ln>
              <a:effectLst>
                <a:outerShdw blurRad="50800" dist="127000" dir="5400000" sx="127000" sy="127000" algn="ctr" rotWithShape="0">
                  <a:srgbClr val="002060">
                    <a:alpha val="87000"/>
                  </a:srgbClr>
                </a:outerShdw>
              </a:effectLst>
            </p:spPr>
            <p:style>
              <a:lnRef idx="1">
                <a:schemeClr val="accent1"/>
              </a:lnRef>
              <a:fillRef idx="0">
                <a:schemeClr val="accent1"/>
              </a:fillRef>
              <a:effectRef idx="0">
                <a:schemeClr val="accent1"/>
              </a:effectRef>
              <a:fontRef idx="minor">
                <a:schemeClr val="tx1"/>
              </a:fontRef>
            </p:style>
          </p:cxnSp>
        </p:grpSp>
        <p:grpSp>
          <p:nvGrpSpPr>
            <p:cNvPr id="41" name="Group 32"/>
            <p:cNvGrpSpPr>
              <a:grpSpLocks/>
            </p:cNvGrpSpPr>
            <p:nvPr/>
          </p:nvGrpSpPr>
          <p:grpSpPr bwMode="auto">
            <a:xfrm>
              <a:off x="2068748" y="2590621"/>
              <a:ext cx="739805" cy="228593"/>
              <a:chOff x="2068748" y="2721413"/>
              <a:chExt cx="739805" cy="228593"/>
            </a:xfrm>
          </p:grpSpPr>
          <p:cxnSp>
            <p:nvCxnSpPr>
              <p:cNvPr id="42" name="Straight Connector 41"/>
              <p:cNvCxnSpPr/>
              <p:nvPr/>
            </p:nvCxnSpPr>
            <p:spPr bwMode="auto">
              <a:xfrm>
                <a:off x="2068748" y="2721413"/>
                <a:ext cx="739805" cy="0"/>
              </a:xfrm>
              <a:prstGeom prst="line">
                <a:avLst/>
              </a:prstGeom>
              <a:ln w="38100">
                <a:solidFill>
                  <a:schemeClr val="bg1"/>
                </a:solidFill>
                <a:prstDash val="solid"/>
              </a:ln>
              <a:effectLst>
                <a:outerShdw blurRad="50800" dist="127000" dir="5400000" sx="127000" sy="127000" algn="ctr" rotWithShape="0">
                  <a:srgbClr val="006600">
                    <a:alpha val="87000"/>
                  </a:srgb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2068748" y="2950006"/>
                <a:ext cx="739805" cy="0"/>
              </a:xfrm>
              <a:prstGeom prst="line">
                <a:avLst/>
              </a:prstGeom>
              <a:ln w="38100">
                <a:solidFill>
                  <a:schemeClr val="bg1"/>
                </a:solidFill>
                <a:prstDash val="solid"/>
              </a:ln>
              <a:effectLst>
                <a:outerShdw blurRad="50800" dist="127000" dir="5400000" sx="127000" sy="127000" algn="ctr" rotWithShape="0">
                  <a:srgbClr val="006600">
                    <a:alpha val="87000"/>
                  </a:srgbClr>
                </a:outerShdw>
              </a:effectLst>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3384637" y="968990"/>
            <a:ext cx="4475379" cy="5807122"/>
            <a:chOff x="3384637" y="1050878"/>
            <a:chExt cx="4475379" cy="5807122"/>
          </a:xfrm>
        </p:grpSpPr>
        <p:pic>
          <p:nvPicPr>
            <p:cNvPr id="52" name="Picture 51" descr="Fig.png"/>
            <p:cNvPicPr>
              <a:picLocks noChangeAspect="1"/>
            </p:cNvPicPr>
            <p:nvPr/>
          </p:nvPicPr>
          <p:blipFill>
            <a:blip r:embed="rId6" cstate="print"/>
            <a:stretch>
              <a:fillRect/>
            </a:stretch>
          </p:blipFill>
          <p:spPr>
            <a:xfrm>
              <a:off x="3878730" y="1050878"/>
              <a:ext cx="3981286" cy="5807122"/>
            </a:xfrm>
            <a:prstGeom prst="rect">
              <a:avLst/>
            </a:prstGeom>
          </p:spPr>
        </p:pic>
        <p:cxnSp>
          <p:nvCxnSpPr>
            <p:cNvPr id="53" name="Straight Arrow Connector 52"/>
            <p:cNvCxnSpPr/>
            <p:nvPr/>
          </p:nvCxnSpPr>
          <p:spPr>
            <a:xfrm>
              <a:off x="3384637" y="3985146"/>
              <a:ext cx="900758" cy="1588"/>
            </a:xfrm>
            <a:prstGeom prst="straightConnector1">
              <a:avLst/>
            </a:prstGeom>
            <a:ln w="50800">
              <a:solidFill>
                <a:srgbClr val="C00000"/>
              </a:solidFill>
              <a:tailEnd type="arrow"/>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604070" y="3632590"/>
            <a:ext cx="4201242" cy="955344"/>
            <a:chOff x="7604070" y="3632590"/>
            <a:chExt cx="4201242" cy="955344"/>
          </a:xfrm>
        </p:grpSpPr>
        <p:cxnSp>
          <p:nvCxnSpPr>
            <p:cNvPr id="62" name="Straight Arrow Connector 61"/>
            <p:cNvCxnSpPr/>
            <p:nvPr/>
          </p:nvCxnSpPr>
          <p:spPr>
            <a:xfrm>
              <a:off x="7604070" y="4069308"/>
              <a:ext cx="900758" cy="1588"/>
            </a:xfrm>
            <a:prstGeom prst="straightConnector1">
              <a:avLst/>
            </a:prstGeom>
            <a:ln w="50800">
              <a:solidFill>
                <a:srgbClr val="C00000"/>
              </a:solidFill>
              <a:tailEnd type="arrow"/>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378668" y="3632590"/>
              <a:ext cx="3426644" cy="955344"/>
              <a:chOff x="8785836" y="2893326"/>
              <a:chExt cx="3426644" cy="955344"/>
            </a:xfrm>
          </p:grpSpPr>
          <p:sp>
            <p:nvSpPr>
              <p:cNvPr id="65" name="Rectangle 64"/>
              <p:cNvSpPr/>
              <p:nvPr/>
            </p:nvSpPr>
            <p:spPr>
              <a:xfrm>
                <a:off x="9184942" y="2893326"/>
                <a:ext cx="3007057" cy="955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8785836" y="3098046"/>
                <a:ext cx="3426644" cy="523220"/>
              </a:xfrm>
              <a:prstGeom prst="rect">
                <a:avLst/>
              </a:prstGeom>
              <a:noFill/>
            </p:spPr>
            <p:txBody>
              <a:bodyPr wrap="none" rtlCol="0">
                <a:spAutoFit/>
                <a:scene3d>
                  <a:camera prst="perspectiveContrastingLeftFacing" fov="6600000">
                    <a:rot lat="623785" lon="1800000" rev="0"/>
                  </a:camera>
                  <a:lightRig rig="threePt" dir="t"/>
                </a:scene3d>
                <a:sp3d extrusionH="95250">
                  <a:bevelT w="38100" h="38100"/>
                </a:sp3d>
              </a:bodyPr>
              <a:lstStyle/>
              <a:p>
                <a:r>
                  <a:rPr lang="en-US" sz="2800" dirty="0" err="1" smtClean="0">
                    <a:solidFill>
                      <a:srgbClr val="FFFF00"/>
                    </a:solidFill>
                    <a:effectLst>
                      <a:reflection blurRad="6350" stA="55000" endA="300" endPos="45500" dir="5400000" sy="-100000" algn="bl" rotWithShape="0"/>
                    </a:effectLst>
                    <a:latin typeface="Arial Black" pitchFamily="34" charset="0"/>
                  </a:rPr>
                  <a:t>Brillouin</a:t>
                </a:r>
                <a:r>
                  <a:rPr lang="en-US" sz="2800" dirty="0" smtClean="0">
                    <a:solidFill>
                      <a:srgbClr val="FFFF00"/>
                    </a:solidFill>
                    <a:effectLst>
                      <a:reflection blurRad="6350" stA="55000" endA="300" endPos="45500" dir="5400000" sy="-100000" algn="bl" rotWithShape="0"/>
                    </a:effectLst>
                    <a:latin typeface="Arial Black" pitchFamily="34" charset="0"/>
                  </a:rPr>
                  <a:t>-Wigner</a:t>
                </a:r>
                <a:r>
                  <a:rPr lang="en-US" sz="2800" dirty="0" smtClean="0">
                    <a:solidFill>
                      <a:schemeClr val="accent6">
                        <a:lumMod val="50000"/>
                      </a:schemeClr>
                    </a:solidFill>
                    <a:effectLst>
                      <a:reflection blurRad="6350" stA="55000" endA="300" endPos="45500" dir="5400000" sy="-100000" algn="bl" rotWithShape="0"/>
                    </a:effectLst>
                    <a:latin typeface="Arial Black" pitchFamily="34" charset="0"/>
                  </a:rPr>
                  <a:t> </a:t>
                </a:r>
                <a:endParaRPr lang="en-US" sz="2800" dirty="0">
                  <a:solidFill>
                    <a:schemeClr val="accent6">
                      <a:lumMod val="50000"/>
                    </a:schemeClr>
                  </a:solidFill>
                  <a:effectLst>
                    <a:reflection blurRad="6350" stA="55000" endA="300" endPos="45500" dir="5400000" sy="-100000" algn="bl" rotWithShape="0"/>
                  </a:effectLst>
                  <a:latin typeface="Arial Black" pitchFamily="34" charset="0"/>
                </a:endParaRPr>
              </a:p>
            </p:txBody>
          </p:sp>
        </p:grpSp>
      </p:grpSp>
      <p:sp>
        <p:nvSpPr>
          <p:cNvPr id="68" name="TextBox 67"/>
          <p:cNvSpPr txBox="1"/>
          <p:nvPr/>
        </p:nvSpPr>
        <p:spPr>
          <a:xfrm>
            <a:off x="7997588" y="6114198"/>
            <a:ext cx="398969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El-</a:t>
            </a:r>
            <a:r>
              <a:rPr lang="en-US" dirty="0" err="1" smtClean="0">
                <a:latin typeface="Times New Roman" pitchFamily="18" charset="0"/>
                <a:cs typeface="Times New Roman" pitchFamily="18" charset="0"/>
              </a:rPr>
              <a:t>Ganainy</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t>
            </a:r>
            <a:r>
              <a:rPr lang="en-US" i="1" dirty="0" err="1" smtClean="0">
                <a:latin typeface="Times New Roman" pitchFamily="18" charset="0"/>
                <a:cs typeface="Times New Roman" pitchFamily="18" charset="0"/>
              </a:rPr>
              <a:t>al,</a:t>
            </a:r>
            <a:r>
              <a:rPr lang="en-US" dirty="0" err="1" smtClean="0">
                <a:latin typeface="Times New Roman" pitchFamily="18" charset="0"/>
                <a:cs typeface="Times New Roman" pitchFamily="18" charset="0"/>
              </a:rPr>
              <a:t>arXiv</a:t>
            </a:r>
            <a:r>
              <a:rPr lang="en-US" dirty="0" smtClean="0">
                <a:latin typeface="Times New Roman" pitchFamily="18" charset="0"/>
                <a:cs typeface="Times New Roman" pitchFamily="18" charset="0"/>
              </a:rPr>
              <a:t>: 1501.02972</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checkerboard(across)">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ppt_x"/>
                                          </p:val>
                                        </p:tav>
                                        <p:tav tm="100000">
                                          <p:val>
                                            <p:strVal val="#ppt_x"/>
                                          </p:val>
                                        </p:tav>
                                      </p:tavLst>
                                    </p:anim>
                                    <p:anim calcmode="lin" valueType="num">
                                      <p:cBhvr additive="base">
                                        <p:cTn id="1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
          <p:cNvSpPr txBox="1">
            <a:spLocks/>
          </p:cNvSpPr>
          <p:nvPr/>
        </p:nvSpPr>
        <p:spPr>
          <a:xfrm>
            <a:off x="4749423" y="655085"/>
            <a:ext cx="2606722" cy="696305"/>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SUSY laser arrays</a:t>
            </a:r>
            <a:endParaRPr kumimoji="0" lang="en-US" sz="2400" b="1" i="0" u="none" strike="noStrike" kern="1200" cap="none" spc="0" normalizeH="0" baseline="0" noProof="0" dirty="0">
              <a:ln>
                <a:noFill/>
              </a:ln>
              <a:solidFill>
                <a:schemeClr val="accent1">
                  <a:lumMod val="75000"/>
                </a:schemeClr>
              </a:solidFill>
              <a:effectLst/>
              <a:uLnTx/>
              <a:uFillTx/>
              <a:latin typeface="Times New Roman" pitchFamily="18" charset="0"/>
              <a:ea typeface="+mj-ea"/>
              <a:cs typeface="Times New Roman" pitchFamily="18" charset="0"/>
            </a:endParaRPr>
          </a:p>
        </p:txBody>
      </p:sp>
      <p:sp>
        <p:nvSpPr>
          <p:cNvPr id="30" name="TextBox 29"/>
          <p:cNvSpPr txBox="1"/>
          <p:nvPr/>
        </p:nvSpPr>
        <p:spPr>
          <a:xfrm>
            <a:off x="736980" y="1992574"/>
            <a:ext cx="6917343" cy="3831818"/>
          </a:xfrm>
          <a:prstGeom prst="rect">
            <a:avLst/>
          </a:prstGeom>
          <a:noFill/>
        </p:spPr>
        <p:txBody>
          <a:bodyPr wrap="none" rtlCol="0">
            <a:spAutoFit/>
          </a:bodyPr>
          <a:lstStyle/>
          <a:p>
            <a:pPr>
              <a:lnSpc>
                <a:spcPct val="150000"/>
              </a:lnSpc>
            </a:pPr>
            <a:r>
              <a:rPr lang="en-US" sz="2400" b="1" dirty="0" smtClean="0">
                <a:solidFill>
                  <a:srgbClr val="000099"/>
                </a:solidFill>
                <a:latin typeface="Times New Roman" pitchFamily="18" charset="0"/>
                <a:cs typeface="Times New Roman" pitchFamily="18" charset="0"/>
              </a:rPr>
              <a:t>To do list:</a:t>
            </a:r>
          </a:p>
          <a:p>
            <a:pPr marL="457200" indent="-457200">
              <a:lnSpc>
                <a:spcPct val="150000"/>
              </a:lnSpc>
            </a:pPr>
            <a:r>
              <a:rPr lang="en-US" sz="2400" b="1" dirty="0" smtClean="0">
                <a:solidFill>
                  <a:srgbClr val="000099"/>
                </a:solidFill>
                <a:latin typeface="Times New Roman" pitchFamily="18" charset="0"/>
                <a:cs typeface="Times New Roman" pitchFamily="18" charset="0"/>
              </a:rPr>
              <a:t>1.  Emission dynamics: chaotic vs. regular behavior</a:t>
            </a:r>
          </a:p>
          <a:p>
            <a:pPr marL="457200" indent="-457200">
              <a:lnSpc>
                <a:spcPct val="150000"/>
              </a:lnSpc>
            </a:pPr>
            <a:r>
              <a:rPr lang="en-US" sz="2400" b="1" dirty="0" smtClean="0">
                <a:solidFill>
                  <a:srgbClr val="000099"/>
                </a:solidFill>
                <a:latin typeface="Times New Roman" pitchFamily="18" charset="0"/>
                <a:cs typeface="Times New Roman" pitchFamily="18" charset="0"/>
              </a:rPr>
              <a:t>2.  Nonlinear effects: </a:t>
            </a:r>
            <a:r>
              <a:rPr lang="en-US" sz="2400" b="1" dirty="0" err="1" smtClean="0">
                <a:solidFill>
                  <a:srgbClr val="000099"/>
                </a:solidFill>
                <a:latin typeface="Times New Roman" pitchFamily="18" charset="0"/>
                <a:cs typeface="Times New Roman" pitchFamily="18" charset="0"/>
              </a:rPr>
              <a:t>filamentation</a:t>
            </a:r>
            <a:endParaRPr lang="en-US" sz="2400" b="1" dirty="0" smtClean="0">
              <a:solidFill>
                <a:srgbClr val="000099"/>
              </a:solidFill>
              <a:latin typeface="Times New Roman" pitchFamily="18" charset="0"/>
              <a:cs typeface="Times New Roman" pitchFamily="18" charset="0"/>
            </a:endParaRPr>
          </a:p>
          <a:p>
            <a:pPr marL="457200" indent="-457200">
              <a:lnSpc>
                <a:spcPct val="150000"/>
              </a:lnSpc>
            </a:pPr>
            <a:r>
              <a:rPr lang="en-US" sz="2400" b="1" dirty="0" smtClean="0">
                <a:solidFill>
                  <a:srgbClr val="000099"/>
                </a:solidFill>
                <a:latin typeface="Times New Roman" pitchFamily="18" charset="0"/>
                <a:cs typeface="Times New Roman" pitchFamily="18" charset="0"/>
              </a:rPr>
              <a:t>3.  Implementation</a:t>
            </a:r>
          </a:p>
          <a:p>
            <a:pPr marL="457200" indent="-457200">
              <a:lnSpc>
                <a:spcPct val="150000"/>
              </a:lnSpc>
            </a:pPr>
            <a:r>
              <a:rPr lang="en-US" sz="2400" b="1" dirty="0" smtClean="0">
                <a:solidFill>
                  <a:srgbClr val="000099"/>
                </a:solidFill>
                <a:latin typeface="Times New Roman" pitchFamily="18" charset="0"/>
                <a:cs typeface="Times New Roman" pitchFamily="18" charset="0"/>
              </a:rPr>
              <a:t>4.  Experimental realization</a:t>
            </a:r>
          </a:p>
          <a:p>
            <a:pPr marL="457200" indent="-457200">
              <a:lnSpc>
                <a:spcPct val="150000"/>
              </a:lnSpc>
            </a:pPr>
            <a:r>
              <a:rPr lang="en-US" sz="2400" b="1" dirty="0" smtClean="0">
                <a:solidFill>
                  <a:srgbClr val="000099"/>
                </a:solidFill>
                <a:latin typeface="Times New Roman" pitchFamily="18" charset="0"/>
                <a:cs typeface="Times New Roman" pitchFamily="18" charset="0"/>
              </a:rPr>
              <a:t>4.  Quantum effects: emission </a:t>
            </a:r>
            <a:r>
              <a:rPr lang="en-US" sz="2400" b="1" dirty="0" err="1" smtClean="0">
                <a:solidFill>
                  <a:srgbClr val="000099"/>
                </a:solidFill>
                <a:latin typeface="Times New Roman" pitchFamily="18" charset="0"/>
                <a:cs typeface="Times New Roman" pitchFamily="18" charset="0"/>
              </a:rPr>
              <a:t>linewidth</a:t>
            </a:r>
            <a:r>
              <a:rPr lang="en-US" sz="2400" b="1" dirty="0" smtClean="0">
                <a:solidFill>
                  <a:srgbClr val="000099"/>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
            </a:r>
            <a:br>
              <a:rPr lang="en-US" b="1" dirty="0" smtClean="0">
                <a:solidFill>
                  <a:srgbClr val="0070C0"/>
                </a:solidFill>
                <a:latin typeface="Times New Roman" pitchFamily="18" charset="0"/>
                <a:cs typeface="Times New Roman" pitchFamily="18" charset="0"/>
              </a:rPr>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4"/>
          <p:cNvSpPr>
            <a:spLocks noGrp="1"/>
          </p:cNvSpPr>
          <p:nvPr>
            <p:ph type="sldNum" sz="quarter" idx="10"/>
          </p:nvPr>
        </p:nvSpPr>
        <p:spPr>
          <a:noFill/>
        </p:spPr>
        <p:txBody>
          <a:bodyPr/>
          <a:lstStyle/>
          <a:p>
            <a:fld id="{A8B752E8-ECED-4D08-81CB-C110F00CE1EA}" type="slidenum">
              <a:rPr lang="en-US" smtClean="0">
                <a:ea typeface="ＭＳ Ｐゴシック" pitchFamily="34" charset="-128"/>
              </a:rPr>
              <a:pPr/>
              <a:t>28</a:t>
            </a:fld>
            <a:endParaRPr lang="en-US" smtClean="0">
              <a:ea typeface="ＭＳ Ｐゴシック" pitchFamily="34" charset="-128"/>
            </a:endParaRPr>
          </a:p>
        </p:txBody>
      </p:sp>
      <p:sp>
        <p:nvSpPr>
          <p:cNvPr id="33794" name="Title 1"/>
          <p:cNvSpPr>
            <a:spLocks noGrp="1"/>
          </p:cNvSpPr>
          <p:nvPr>
            <p:ph type="title" idx="4294967295"/>
          </p:nvPr>
        </p:nvSpPr>
        <p:spPr bwMode="auto">
          <a:xfrm>
            <a:off x="905302" y="871349"/>
            <a:ext cx="1756012" cy="636587"/>
          </a:xfrm>
          <a:prstGeom prst="rect">
            <a:avLst/>
          </a:prstGeom>
          <a:noFill/>
          <a:ln>
            <a:miter lim="800000"/>
            <a:headEnd/>
            <a:tailEnd/>
          </a:ln>
        </p:spPr>
        <p:txBody>
          <a:bodyPr/>
          <a:lstStyle/>
          <a:p>
            <a:r>
              <a:rPr lang="en-US" sz="2400" b="1" dirty="0" smtClean="0">
                <a:solidFill>
                  <a:srgbClr val="C00000"/>
                </a:solidFill>
                <a:latin typeface="Times" pitchFamily="18" charset="0"/>
                <a:ea typeface="ＭＳ Ｐゴシック" pitchFamily="34" charset="-128"/>
              </a:rPr>
              <a:t>Conclusion:</a:t>
            </a:r>
          </a:p>
        </p:txBody>
      </p:sp>
      <p:sp>
        <p:nvSpPr>
          <p:cNvPr id="33795" name="TextBox 18"/>
          <p:cNvSpPr txBox="1">
            <a:spLocks noChangeArrowheads="1"/>
          </p:cNvSpPr>
          <p:nvPr/>
        </p:nvSpPr>
        <p:spPr bwMode="auto">
          <a:xfrm>
            <a:off x="981754" y="1962529"/>
            <a:ext cx="5674182" cy="3139321"/>
          </a:xfrm>
          <a:prstGeom prst="rect">
            <a:avLst/>
          </a:prstGeom>
          <a:noFill/>
          <a:ln w="9525">
            <a:noFill/>
            <a:miter lim="800000"/>
            <a:headEnd/>
            <a:tailEnd/>
          </a:ln>
        </p:spPr>
        <p:txBody>
          <a:bodyPr wrap="none">
            <a:spAutoFit/>
          </a:bodyPr>
          <a:lstStyle/>
          <a:p>
            <a:pPr marL="457200" indent="-457200">
              <a:lnSpc>
                <a:spcPct val="150000"/>
              </a:lnSpc>
              <a:buAutoNum type="arabicPeriod"/>
            </a:pPr>
            <a:r>
              <a:rPr lang="en-US" sz="2400" b="1" dirty="0" smtClean="0">
                <a:solidFill>
                  <a:srgbClr val="002060"/>
                </a:solidFill>
                <a:latin typeface="Times" pitchFamily="18" charset="0"/>
              </a:rPr>
              <a:t>Supersymmetry in optics: mini-review</a:t>
            </a:r>
          </a:p>
          <a:p>
            <a:pPr marL="457200" indent="-457200">
              <a:lnSpc>
                <a:spcPct val="150000"/>
              </a:lnSpc>
              <a:buAutoNum type="arabicPeriod" startAt="2"/>
            </a:pPr>
            <a:r>
              <a:rPr lang="en-US" sz="2400" b="1" dirty="0" smtClean="0">
                <a:solidFill>
                  <a:srgbClr val="002060"/>
                </a:solidFill>
                <a:latin typeface="Times" pitchFamily="18" charset="0"/>
              </a:rPr>
              <a:t>Supersymmetric laser arrays</a:t>
            </a:r>
          </a:p>
          <a:p>
            <a:pPr marL="457200" indent="-457200">
              <a:lnSpc>
                <a:spcPct val="150000"/>
              </a:lnSpc>
              <a:buAutoNum type="arabicPeriod" startAt="2"/>
            </a:pPr>
            <a:r>
              <a:rPr lang="en-US" sz="2400" b="1" dirty="0" smtClean="0">
                <a:solidFill>
                  <a:srgbClr val="002060"/>
                </a:solidFill>
                <a:latin typeface="Times" pitchFamily="18" charset="0"/>
              </a:rPr>
              <a:t>Single transverse mode operation</a:t>
            </a:r>
          </a:p>
          <a:p>
            <a:pPr marL="457200" indent="-457200">
              <a:lnSpc>
                <a:spcPct val="150000"/>
              </a:lnSpc>
              <a:buAutoNum type="arabicPeriod" startAt="2"/>
            </a:pPr>
            <a:r>
              <a:rPr lang="en-US" sz="2400" b="1" dirty="0" smtClean="0">
                <a:solidFill>
                  <a:srgbClr val="002060"/>
                </a:solidFill>
                <a:latin typeface="Times" pitchFamily="18" charset="0"/>
              </a:rPr>
              <a:t>Challenges </a:t>
            </a:r>
          </a:p>
          <a:p>
            <a:pPr marL="342900" indent="-342900"/>
            <a:endParaRPr lang="en-US" dirty="0"/>
          </a:p>
          <a:p>
            <a:pPr marL="342900" indent="-342900">
              <a:buFontTx/>
              <a:buAutoNum type="arabicPeriod"/>
            </a:pPr>
            <a:endParaRPr lang="en-US" dirty="0"/>
          </a:p>
          <a:p>
            <a:pPr marL="342900" indent="-342900">
              <a:buFontTx/>
              <a:buAutoNum type="arabicPeriod"/>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6846D45-3A02-485B-9DA0-04C38DEA8DAB}" type="slidenum">
              <a:rPr lang="en-US" smtClean="0"/>
              <a:pPr>
                <a:defRPr/>
              </a:pPr>
              <a:t>29</a:t>
            </a:fld>
            <a:endParaRPr lang="en-US"/>
          </a:p>
        </p:txBody>
      </p:sp>
      <p:sp>
        <p:nvSpPr>
          <p:cNvPr id="3" name="TextBox 2"/>
          <p:cNvSpPr txBox="1"/>
          <p:nvPr/>
        </p:nvSpPr>
        <p:spPr>
          <a:xfrm>
            <a:off x="4558353" y="2866030"/>
            <a:ext cx="2834430" cy="830997"/>
          </a:xfrm>
          <a:prstGeom prst="rect">
            <a:avLst/>
          </a:prstGeom>
          <a:noFill/>
        </p:spPr>
        <p:txBody>
          <a:bodyPr wrap="none" rtlCol="0">
            <a:spAutoFit/>
          </a:bodyPr>
          <a:lstStyle/>
          <a:p>
            <a:r>
              <a:rPr lang="en-US" sz="4800" dirty="0" smtClean="0">
                <a:latin typeface="Times New Roman" pitchFamily="18" charset="0"/>
                <a:cs typeface="Times New Roman" pitchFamily="18" charset="0"/>
              </a:rPr>
              <a:t>Thank you</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6520" y="1078173"/>
            <a:ext cx="4863152" cy="537010"/>
          </a:xfrm>
        </p:spPr>
        <p:txBody>
          <a:bodyPr/>
          <a:lstStyle/>
          <a:p>
            <a:r>
              <a:rPr lang="en-US" sz="3200" b="1" dirty="0" smtClean="0">
                <a:solidFill>
                  <a:srgbClr val="C00000"/>
                </a:solidFill>
                <a:latin typeface="Times New Roman" pitchFamily="18" charset="0"/>
              </a:rPr>
              <a:t>MTU: Physics department</a:t>
            </a:r>
            <a:endParaRPr lang="en-US" sz="3200" b="1" dirty="0">
              <a:solidFill>
                <a:srgbClr val="C00000"/>
              </a:solidFill>
              <a:latin typeface="Times New Roman" pitchFamily="18" charset="0"/>
            </a:endParaRPr>
          </a:p>
        </p:txBody>
      </p:sp>
      <p:sp>
        <p:nvSpPr>
          <p:cNvPr id="9" name="Slide Number Placeholder 8"/>
          <p:cNvSpPr>
            <a:spLocks noGrp="1"/>
          </p:cNvSpPr>
          <p:nvPr>
            <p:ph type="sldNum" sz="quarter" idx="12"/>
          </p:nvPr>
        </p:nvSpPr>
        <p:spPr/>
        <p:txBody>
          <a:bodyPr/>
          <a:lstStyle/>
          <a:p>
            <a:fld id="{F5E095EA-0AEA-4BD5-9A26-AC841E93111F}" type="slidenum">
              <a:rPr lang="en-US" smtClean="0"/>
              <a:pPr/>
              <a:t>3</a:t>
            </a:fld>
            <a:endParaRPr lang="en-US"/>
          </a:p>
        </p:txBody>
      </p:sp>
      <p:pic>
        <p:nvPicPr>
          <p:cNvPr id="6" name="Picture 5" descr="FisherHall.jpg"/>
          <p:cNvPicPr>
            <a:picLocks noChangeAspect="1"/>
          </p:cNvPicPr>
          <p:nvPr/>
        </p:nvPicPr>
        <p:blipFill>
          <a:blip r:embed="rId2" cstate="print"/>
          <a:stretch>
            <a:fillRect/>
          </a:stretch>
        </p:blipFill>
        <p:spPr>
          <a:xfrm>
            <a:off x="5222545" y="1555846"/>
            <a:ext cx="6375024" cy="3585951"/>
          </a:xfrm>
          <a:prstGeom prst="rect">
            <a:avLst/>
          </a:prstGeom>
        </p:spPr>
      </p:pic>
      <p:sp>
        <p:nvSpPr>
          <p:cNvPr id="7" name="TextBox 6"/>
          <p:cNvSpPr txBox="1"/>
          <p:nvPr/>
        </p:nvSpPr>
        <p:spPr>
          <a:xfrm>
            <a:off x="322997" y="1951621"/>
            <a:ext cx="3161443" cy="1569660"/>
          </a:xfrm>
          <a:prstGeom prst="rect">
            <a:avLst/>
          </a:prstGeom>
          <a:noFill/>
        </p:spPr>
        <p:txBody>
          <a:bodyPr wrap="square" rtlCol="0">
            <a:spAutoFit/>
          </a:bodyPr>
          <a:lstStyle/>
          <a:p>
            <a:r>
              <a:rPr lang="en-US" sz="2400" b="1" dirty="0" smtClean="0">
                <a:solidFill>
                  <a:srgbClr val="003300"/>
                </a:solidFill>
                <a:latin typeface="Times New Roman" pitchFamily="18" charset="0"/>
                <a:cs typeface="Times New Roman" pitchFamily="18" charset="0"/>
              </a:rPr>
              <a:t>Faculty members: 20</a:t>
            </a:r>
          </a:p>
          <a:p>
            <a:r>
              <a:rPr lang="en-US" sz="2400" b="1" dirty="0" smtClean="0">
                <a:solidFill>
                  <a:srgbClr val="003300"/>
                </a:solidFill>
                <a:latin typeface="Times New Roman" pitchFamily="18" charset="0"/>
                <a:cs typeface="Times New Roman" pitchFamily="18" charset="0"/>
              </a:rPr>
              <a:t>Graduate Students: 40</a:t>
            </a:r>
          </a:p>
          <a:p>
            <a:endParaRPr lang="en-US" sz="2400" dirty="0" smtClean="0">
              <a:solidFill>
                <a:srgbClr val="000099"/>
              </a:solidFill>
              <a:latin typeface="Times New Roman" pitchFamily="18" charset="0"/>
              <a:cs typeface="Times New Roman" pitchFamily="18" charset="0"/>
            </a:endParaRPr>
          </a:p>
          <a:p>
            <a:endParaRPr lang="en-US" sz="2400" dirty="0">
              <a:solidFill>
                <a:srgbClr val="000099"/>
              </a:solidFill>
              <a:latin typeface="Times New Roman" pitchFamily="18" charset="0"/>
              <a:cs typeface="Times New Roman" pitchFamily="18" charset="0"/>
            </a:endParaRPr>
          </a:p>
        </p:txBody>
      </p:sp>
      <p:sp>
        <p:nvSpPr>
          <p:cNvPr id="8" name="TextBox 7"/>
          <p:cNvSpPr txBox="1"/>
          <p:nvPr/>
        </p:nvSpPr>
        <p:spPr>
          <a:xfrm>
            <a:off x="239592" y="3359616"/>
            <a:ext cx="3259226" cy="2308324"/>
          </a:xfrm>
          <a:prstGeom prst="rect">
            <a:avLst/>
          </a:prstGeom>
          <a:noFill/>
        </p:spPr>
        <p:txBody>
          <a:bodyPr wrap="none" rtlCol="0">
            <a:spAutoFit/>
          </a:bodyPr>
          <a:lstStyle/>
          <a:p>
            <a:r>
              <a:rPr lang="en-US" sz="2400" b="1" dirty="0" smtClean="0">
                <a:solidFill>
                  <a:srgbClr val="000099"/>
                </a:solidFill>
                <a:latin typeface="Times New Roman" pitchFamily="18" charset="0"/>
                <a:cs typeface="Times New Roman" pitchFamily="18" charset="0"/>
              </a:rPr>
              <a:t>Research profile:</a:t>
            </a:r>
          </a:p>
          <a:p>
            <a:endParaRPr lang="en-US" sz="2400" b="1" dirty="0" smtClean="0">
              <a:solidFill>
                <a:srgbClr val="000099"/>
              </a:solidFill>
              <a:latin typeface="Times New Roman" pitchFamily="18" charset="0"/>
              <a:cs typeface="Times New Roman" pitchFamily="18" charset="0"/>
            </a:endParaRPr>
          </a:p>
          <a:p>
            <a:pPr marL="342900" indent="-342900">
              <a:buAutoNum type="arabicPeriod"/>
            </a:pPr>
            <a:r>
              <a:rPr lang="en-US" sz="2400" b="1" dirty="0" smtClean="0">
                <a:solidFill>
                  <a:srgbClr val="000099"/>
                </a:solidFill>
                <a:latin typeface="Times New Roman" pitchFamily="18" charset="0"/>
                <a:cs typeface="Times New Roman" pitchFamily="18" charset="0"/>
              </a:rPr>
              <a:t>Astrophysics</a:t>
            </a:r>
          </a:p>
          <a:p>
            <a:pPr marL="342900" indent="-342900">
              <a:buAutoNum type="arabicPeriod"/>
            </a:pPr>
            <a:r>
              <a:rPr lang="en-US" sz="2400" b="1" dirty="0" smtClean="0">
                <a:solidFill>
                  <a:srgbClr val="000099"/>
                </a:solidFill>
                <a:latin typeface="Times New Roman" pitchFamily="18" charset="0"/>
                <a:cs typeface="Times New Roman" pitchFamily="18" charset="0"/>
              </a:rPr>
              <a:t>Atmospheric physics</a:t>
            </a:r>
          </a:p>
          <a:p>
            <a:pPr marL="342900" indent="-342900">
              <a:buAutoNum type="arabicPeriod"/>
            </a:pPr>
            <a:r>
              <a:rPr lang="en-US" sz="2400" b="1" dirty="0" smtClean="0">
                <a:solidFill>
                  <a:srgbClr val="000099"/>
                </a:solidFill>
                <a:latin typeface="Times New Roman" pitchFamily="18" charset="0"/>
                <a:cs typeface="Times New Roman" pitchFamily="18" charset="0"/>
              </a:rPr>
              <a:t>Material physics</a:t>
            </a:r>
          </a:p>
          <a:p>
            <a:pPr marL="342900" indent="-342900">
              <a:buAutoNum type="arabicPeriod"/>
            </a:pPr>
            <a:r>
              <a:rPr lang="en-US" sz="2400" b="1" dirty="0" smtClean="0">
                <a:solidFill>
                  <a:srgbClr val="000099"/>
                </a:solidFill>
                <a:latin typeface="Times New Roman" pitchFamily="18" charset="0"/>
                <a:cs typeface="Times New Roman" pitchFamily="18" charset="0"/>
              </a:rPr>
              <a:t>Photonics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1" name="Text Box 11"/>
          <p:cNvSpPr txBox="1">
            <a:spLocks noChangeArrowheads="1"/>
          </p:cNvSpPr>
          <p:nvPr/>
        </p:nvSpPr>
        <p:spPr bwMode="auto">
          <a:xfrm>
            <a:off x="2508156" y="1154374"/>
            <a:ext cx="1841210"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Photonic circuits</a:t>
            </a:r>
            <a:endParaRPr lang="en-US" b="1" dirty="0">
              <a:solidFill>
                <a:srgbClr val="008000"/>
              </a:solidFill>
              <a:latin typeface="Times New Roman" pitchFamily="18" charset="0"/>
              <a:cs typeface="Times New Roman" pitchFamily="18" charset="0"/>
            </a:endParaRPr>
          </a:p>
        </p:txBody>
      </p:sp>
      <p:sp>
        <p:nvSpPr>
          <p:cNvPr id="9" name="Text Box 2"/>
          <p:cNvSpPr txBox="1">
            <a:spLocks noChangeArrowheads="1"/>
          </p:cNvSpPr>
          <p:nvPr/>
        </p:nvSpPr>
        <p:spPr bwMode="auto">
          <a:xfrm>
            <a:off x="2980974" y="602029"/>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Background</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BD19CADB-9A89-469E-88D1-D8FB1C68A33E}" type="slidenum">
              <a:rPr lang="en-US" smtClean="0"/>
              <a:pPr/>
              <a:t>4</a:t>
            </a:fld>
            <a:endParaRPr lang="en-US"/>
          </a:p>
        </p:txBody>
      </p:sp>
      <p:pic>
        <p:nvPicPr>
          <p:cNvPr id="18" name="Picture 17" descr="OSE6938s.png"/>
          <p:cNvPicPr>
            <a:picLocks noChangeAspect="1"/>
          </p:cNvPicPr>
          <p:nvPr/>
        </p:nvPicPr>
        <p:blipFill>
          <a:blip r:embed="rId3" cstate="print"/>
          <a:stretch>
            <a:fillRect/>
          </a:stretch>
        </p:blipFill>
        <p:spPr>
          <a:xfrm>
            <a:off x="236613" y="1801505"/>
            <a:ext cx="6561193" cy="4149448"/>
          </a:xfrm>
          <a:prstGeom prst="rect">
            <a:avLst/>
          </a:prstGeom>
        </p:spPr>
      </p:pic>
      <p:pic>
        <p:nvPicPr>
          <p:cNvPr id="19" name="Picture 18" descr="PC_fiber.jpg"/>
          <p:cNvPicPr>
            <a:picLocks noChangeAspect="1"/>
          </p:cNvPicPr>
          <p:nvPr/>
        </p:nvPicPr>
        <p:blipFill>
          <a:blip r:embed="rId4" cstate="print"/>
          <a:stretch>
            <a:fillRect/>
          </a:stretch>
        </p:blipFill>
        <p:spPr>
          <a:xfrm>
            <a:off x="8059430" y="4421874"/>
            <a:ext cx="3333750" cy="1773356"/>
          </a:xfrm>
          <a:prstGeom prst="rect">
            <a:avLst/>
          </a:prstGeom>
        </p:spPr>
      </p:pic>
      <p:pic>
        <p:nvPicPr>
          <p:cNvPr id="20" name="Picture 19" descr="fiber-optic-cable-stock-693x382.png"/>
          <p:cNvPicPr>
            <a:picLocks noChangeAspect="1"/>
          </p:cNvPicPr>
          <p:nvPr/>
        </p:nvPicPr>
        <p:blipFill>
          <a:blip r:embed="rId5" cstate="print"/>
          <a:stretch>
            <a:fillRect/>
          </a:stretch>
        </p:blipFill>
        <p:spPr>
          <a:xfrm>
            <a:off x="7687366" y="1610434"/>
            <a:ext cx="3811977" cy="2101263"/>
          </a:xfrm>
          <a:prstGeom prst="rect">
            <a:avLst/>
          </a:prstGeom>
        </p:spPr>
      </p:pic>
      <p:sp>
        <p:nvSpPr>
          <p:cNvPr id="21" name="Text Box 11"/>
          <p:cNvSpPr txBox="1">
            <a:spLocks noChangeArrowheads="1"/>
          </p:cNvSpPr>
          <p:nvPr/>
        </p:nvSpPr>
        <p:spPr bwMode="auto">
          <a:xfrm>
            <a:off x="8747457" y="1074762"/>
            <a:ext cx="1353897"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Fiber optics</a:t>
            </a:r>
            <a:endParaRPr lang="en-US" b="1" dirty="0">
              <a:solidFill>
                <a:srgbClr val="008000"/>
              </a:solidFill>
              <a:latin typeface="Times New Roman" pitchFamily="18" charset="0"/>
              <a:cs typeface="Times New Roman" pitchFamily="18" charset="0"/>
            </a:endParaRPr>
          </a:p>
        </p:txBody>
      </p:sp>
      <p:sp>
        <p:nvSpPr>
          <p:cNvPr id="22" name="Text Box 11"/>
          <p:cNvSpPr txBox="1">
            <a:spLocks noChangeArrowheads="1"/>
          </p:cNvSpPr>
          <p:nvPr/>
        </p:nvSpPr>
        <p:spPr bwMode="auto">
          <a:xfrm>
            <a:off x="8408538" y="3915771"/>
            <a:ext cx="2313454"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Photonic crystal fiber</a:t>
            </a:r>
            <a:endParaRPr lang="en-US" b="1" dirty="0">
              <a:solidFill>
                <a:srgbClr val="008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1" name="Text Box 11"/>
          <p:cNvSpPr txBox="1">
            <a:spLocks noChangeArrowheads="1"/>
          </p:cNvSpPr>
          <p:nvPr/>
        </p:nvSpPr>
        <p:spPr bwMode="auto">
          <a:xfrm>
            <a:off x="925016" y="1181668"/>
            <a:ext cx="1871025" cy="369332"/>
          </a:xfrm>
          <a:prstGeom prst="rect">
            <a:avLst/>
          </a:prstGeom>
          <a:noFill/>
          <a:ln w="25400" algn="ctr">
            <a:noFill/>
            <a:miter lim="800000"/>
            <a:headEnd/>
            <a:tailEnd/>
          </a:ln>
          <a:effectLst/>
        </p:spPr>
        <p:txBody>
          <a:bodyPr wrap="none">
            <a:spAutoFit/>
          </a:bodyPr>
          <a:lstStyle/>
          <a:p>
            <a:r>
              <a:rPr lang="en-US" b="1" dirty="0">
                <a:solidFill>
                  <a:srgbClr val="008000"/>
                </a:solidFill>
                <a:latin typeface="Times New Roman" pitchFamily="18" charset="0"/>
                <a:cs typeface="Times New Roman" pitchFamily="18" charset="0"/>
              </a:rPr>
              <a:t>Photonic crystals</a:t>
            </a:r>
          </a:p>
        </p:txBody>
      </p:sp>
      <p:sp>
        <p:nvSpPr>
          <p:cNvPr id="911372" name="Text Box 12"/>
          <p:cNvSpPr txBox="1">
            <a:spLocks noChangeArrowheads="1"/>
          </p:cNvSpPr>
          <p:nvPr/>
        </p:nvSpPr>
        <p:spPr bwMode="auto">
          <a:xfrm>
            <a:off x="1001468" y="4014715"/>
            <a:ext cx="2621230" cy="369332"/>
          </a:xfrm>
          <a:prstGeom prst="rect">
            <a:avLst/>
          </a:prstGeom>
          <a:noFill/>
          <a:ln w="25400" algn="ctr">
            <a:noFill/>
            <a:miter lim="800000"/>
            <a:headEnd/>
            <a:tailEnd/>
          </a:ln>
          <a:effectLst/>
        </p:spPr>
        <p:txBody>
          <a:bodyPr wrap="none">
            <a:spAutoFit/>
          </a:bodyPr>
          <a:lstStyle/>
          <a:p>
            <a:r>
              <a:rPr lang="en-US" b="1" dirty="0">
                <a:solidFill>
                  <a:srgbClr val="008000"/>
                </a:solidFill>
                <a:latin typeface="Times New Roman" pitchFamily="18" charset="0"/>
                <a:cs typeface="Times New Roman" pitchFamily="18" charset="0"/>
              </a:rPr>
              <a:t>Negative index materials</a:t>
            </a:r>
          </a:p>
        </p:txBody>
      </p:sp>
      <p:sp>
        <p:nvSpPr>
          <p:cNvPr id="9" name="Text Box 2"/>
          <p:cNvSpPr txBox="1">
            <a:spLocks noChangeArrowheads="1"/>
          </p:cNvSpPr>
          <p:nvPr/>
        </p:nvSpPr>
        <p:spPr bwMode="auto">
          <a:xfrm>
            <a:off x="2817201" y="424608"/>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Active research fields</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BD19CADB-9A89-469E-88D1-D8FB1C68A33E}" type="slidenum">
              <a:rPr lang="en-US" smtClean="0"/>
              <a:pPr/>
              <a:t>5</a:t>
            </a:fld>
            <a:endParaRPr lang="en-US"/>
          </a:p>
        </p:txBody>
      </p:sp>
      <p:sp>
        <p:nvSpPr>
          <p:cNvPr id="12" name="Text Box 12"/>
          <p:cNvSpPr txBox="1">
            <a:spLocks noChangeArrowheads="1"/>
          </p:cNvSpPr>
          <p:nvPr/>
        </p:nvSpPr>
        <p:spPr bwMode="auto">
          <a:xfrm>
            <a:off x="7985333" y="4001068"/>
            <a:ext cx="1287532" cy="369332"/>
          </a:xfrm>
          <a:prstGeom prst="rect">
            <a:avLst/>
          </a:prstGeom>
          <a:noFill/>
          <a:ln w="25400" algn="ctr">
            <a:noFill/>
            <a:miter lim="800000"/>
            <a:headEnd/>
            <a:tailEnd/>
          </a:ln>
          <a:effectLst/>
        </p:spPr>
        <p:txBody>
          <a:bodyPr wrap="none">
            <a:spAutoFit/>
          </a:bodyPr>
          <a:lstStyle/>
          <a:p>
            <a:r>
              <a:rPr lang="en-US" b="1" dirty="0" err="1" smtClean="0">
                <a:solidFill>
                  <a:srgbClr val="008000"/>
                </a:solidFill>
                <a:latin typeface="Times New Roman" pitchFamily="18" charset="0"/>
                <a:cs typeface="Times New Roman" pitchFamily="18" charset="0"/>
              </a:rPr>
              <a:t>Plasmonics</a:t>
            </a:r>
            <a:endParaRPr lang="en-US" b="1" dirty="0">
              <a:solidFill>
                <a:srgbClr val="008000"/>
              </a:solidFill>
              <a:latin typeface="Times New Roman" pitchFamily="18" charset="0"/>
              <a:cs typeface="Times New Roman" pitchFamily="18" charset="0"/>
            </a:endParaRPr>
          </a:p>
        </p:txBody>
      </p:sp>
      <p:pic>
        <p:nvPicPr>
          <p:cNvPr id="14" name="Picture 13" descr="nanofocusing-plasmonic-waveguides.jpg"/>
          <p:cNvPicPr>
            <a:picLocks noChangeAspect="1"/>
          </p:cNvPicPr>
          <p:nvPr/>
        </p:nvPicPr>
        <p:blipFill>
          <a:blip r:embed="rId3" cstate="print"/>
          <a:stretch>
            <a:fillRect/>
          </a:stretch>
        </p:blipFill>
        <p:spPr>
          <a:xfrm>
            <a:off x="6496335" y="4531056"/>
            <a:ext cx="4332316" cy="2040339"/>
          </a:xfrm>
          <a:prstGeom prst="rect">
            <a:avLst/>
          </a:prstGeom>
        </p:spPr>
      </p:pic>
      <p:pic>
        <p:nvPicPr>
          <p:cNvPr id="15" name="Picture 14" descr="metamaterial.jpg"/>
          <p:cNvPicPr>
            <a:picLocks noChangeAspect="1"/>
          </p:cNvPicPr>
          <p:nvPr/>
        </p:nvPicPr>
        <p:blipFill>
          <a:blip r:embed="rId4" cstate="print"/>
          <a:stretch>
            <a:fillRect/>
          </a:stretch>
        </p:blipFill>
        <p:spPr>
          <a:xfrm>
            <a:off x="764275" y="4558349"/>
            <a:ext cx="3600734" cy="1960159"/>
          </a:xfrm>
          <a:prstGeom prst="rect">
            <a:avLst/>
          </a:prstGeom>
        </p:spPr>
      </p:pic>
      <p:pic>
        <p:nvPicPr>
          <p:cNvPr id="17" name="Picture 16" descr="light-fig-01.jpg"/>
          <p:cNvPicPr>
            <a:picLocks noChangeAspect="1"/>
          </p:cNvPicPr>
          <p:nvPr/>
        </p:nvPicPr>
        <p:blipFill>
          <a:blip r:embed="rId5" cstate="print"/>
          <a:stretch>
            <a:fillRect/>
          </a:stretch>
        </p:blipFill>
        <p:spPr>
          <a:xfrm>
            <a:off x="2947916" y="1119116"/>
            <a:ext cx="5457825" cy="250727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1" name="Text Box 11"/>
          <p:cNvSpPr txBox="1">
            <a:spLocks noChangeArrowheads="1"/>
          </p:cNvSpPr>
          <p:nvPr/>
        </p:nvSpPr>
        <p:spPr bwMode="auto">
          <a:xfrm>
            <a:off x="2303440" y="1236259"/>
            <a:ext cx="1520609"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PT symmetry</a:t>
            </a:r>
            <a:endParaRPr lang="en-US" b="1" dirty="0">
              <a:solidFill>
                <a:srgbClr val="008000"/>
              </a:solidFill>
              <a:latin typeface="Times New Roman" pitchFamily="18" charset="0"/>
              <a:cs typeface="Times New Roman" pitchFamily="18" charset="0"/>
            </a:endParaRPr>
          </a:p>
        </p:txBody>
      </p:sp>
      <p:sp>
        <p:nvSpPr>
          <p:cNvPr id="9" name="Text Box 2"/>
          <p:cNvSpPr txBox="1">
            <a:spLocks noChangeArrowheads="1"/>
          </p:cNvSpPr>
          <p:nvPr/>
        </p:nvSpPr>
        <p:spPr bwMode="auto">
          <a:xfrm>
            <a:off x="3144748" y="479199"/>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Fresh ideas</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BD19CADB-9A89-469E-88D1-D8FB1C68A33E}" type="slidenum">
              <a:rPr lang="en-US" smtClean="0"/>
              <a:pPr/>
              <a:t>6</a:t>
            </a:fld>
            <a:endParaRPr lang="en-US"/>
          </a:p>
        </p:txBody>
      </p:sp>
      <p:sp>
        <p:nvSpPr>
          <p:cNvPr id="12" name="Text Box 12"/>
          <p:cNvSpPr txBox="1">
            <a:spLocks noChangeArrowheads="1"/>
          </p:cNvSpPr>
          <p:nvPr/>
        </p:nvSpPr>
        <p:spPr bwMode="auto">
          <a:xfrm>
            <a:off x="6238420" y="4110250"/>
            <a:ext cx="2114681" cy="369332"/>
          </a:xfrm>
          <a:prstGeom prst="rect">
            <a:avLst/>
          </a:prstGeom>
          <a:noFill/>
          <a:ln w="25400" algn="ctr">
            <a:noFill/>
            <a:miter lim="800000"/>
            <a:headEnd/>
            <a:tailEnd/>
          </a:ln>
          <a:effectLst/>
        </p:spPr>
        <p:txBody>
          <a:bodyPr wrap="none">
            <a:spAutoFit/>
          </a:bodyPr>
          <a:lstStyle/>
          <a:p>
            <a:r>
              <a:rPr lang="en-US" b="1" dirty="0" err="1" smtClean="0">
                <a:solidFill>
                  <a:srgbClr val="008000"/>
                </a:solidFill>
                <a:latin typeface="Times New Roman" pitchFamily="18" charset="0"/>
                <a:cs typeface="Times New Roman" pitchFamily="18" charset="0"/>
              </a:rPr>
              <a:t>Polariton</a:t>
            </a:r>
            <a:r>
              <a:rPr lang="en-US" b="1" dirty="0" smtClean="0">
                <a:solidFill>
                  <a:srgbClr val="008000"/>
                </a:solidFill>
                <a:latin typeface="Times New Roman" pitchFamily="18" charset="0"/>
                <a:cs typeface="Times New Roman" pitchFamily="18" charset="0"/>
              </a:rPr>
              <a:t> photonics</a:t>
            </a:r>
            <a:endParaRPr lang="en-US" b="1" dirty="0">
              <a:solidFill>
                <a:srgbClr val="008000"/>
              </a:solidFill>
              <a:latin typeface="Times New Roman" pitchFamily="18" charset="0"/>
              <a:cs typeface="Times New Roman" pitchFamily="18" charset="0"/>
            </a:endParaRPr>
          </a:p>
        </p:txBody>
      </p:sp>
      <p:pic>
        <p:nvPicPr>
          <p:cNvPr id="11" name="Picture 10" descr="nphoton.2013.196-f1.jpg"/>
          <p:cNvPicPr>
            <a:picLocks noChangeAspect="1"/>
          </p:cNvPicPr>
          <p:nvPr/>
        </p:nvPicPr>
        <p:blipFill>
          <a:blip r:embed="rId3" cstate="print"/>
          <a:stretch>
            <a:fillRect/>
          </a:stretch>
        </p:blipFill>
        <p:spPr>
          <a:xfrm>
            <a:off x="8447964" y="3165253"/>
            <a:ext cx="3373667" cy="3228724"/>
          </a:xfrm>
          <a:prstGeom prst="rect">
            <a:avLst/>
          </a:prstGeom>
        </p:spPr>
      </p:pic>
      <p:pic>
        <p:nvPicPr>
          <p:cNvPr id="16" name="Picture 15" descr="Khanikaev,P20nphoton.2013.321-f1.jpg.pagespeed.ce.AW98V0FgOr.jpg"/>
          <p:cNvPicPr>
            <a:picLocks noChangeAspect="1"/>
          </p:cNvPicPr>
          <p:nvPr/>
        </p:nvPicPr>
        <p:blipFill>
          <a:blip r:embed="rId4" cstate="print"/>
          <a:stretch>
            <a:fillRect/>
          </a:stretch>
        </p:blipFill>
        <p:spPr>
          <a:xfrm>
            <a:off x="900752" y="3692020"/>
            <a:ext cx="4138142" cy="2852081"/>
          </a:xfrm>
          <a:prstGeom prst="rect">
            <a:avLst/>
          </a:prstGeom>
        </p:spPr>
      </p:pic>
      <p:pic>
        <p:nvPicPr>
          <p:cNvPr id="18" name="Picture 17" descr="microresonators.jpg"/>
          <p:cNvPicPr>
            <a:picLocks noChangeAspect="1"/>
          </p:cNvPicPr>
          <p:nvPr/>
        </p:nvPicPr>
        <p:blipFill>
          <a:blip r:embed="rId5" cstate="print"/>
          <a:stretch>
            <a:fillRect/>
          </a:stretch>
        </p:blipFill>
        <p:spPr>
          <a:xfrm>
            <a:off x="3998794" y="1064503"/>
            <a:ext cx="4069686" cy="2445881"/>
          </a:xfrm>
          <a:prstGeom prst="rect">
            <a:avLst/>
          </a:prstGeom>
        </p:spPr>
      </p:pic>
      <p:sp>
        <p:nvSpPr>
          <p:cNvPr id="19" name="Text Box 12"/>
          <p:cNvSpPr txBox="1">
            <a:spLocks noChangeArrowheads="1"/>
          </p:cNvSpPr>
          <p:nvPr/>
        </p:nvSpPr>
        <p:spPr bwMode="auto">
          <a:xfrm>
            <a:off x="563225" y="3170829"/>
            <a:ext cx="2324354"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Topological photonics</a:t>
            </a:r>
            <a:endParaRPr lang="en-US" b="1" dirty="0">
              <a:solidFill>
                <a:srgbClr val="008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08271" y="642971"/>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Non-Hermitian Optics?</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BD19CADB-9A89-469E-88D1-D8FB1C68A33E}" type="slidenum">
              <a:rPr lang="en-US" smtClean="0"/>
              <a:pPr/>
              <a:t>7</a:t>
            </a:fld>
            <a:endParaRPr lang="en-US"/>
          </a:p>
        </p:txBody>
      </p:sp>
      <p:sp>
        <p:nvSpPr>
          <p:cNvPr id="19" name="Text Box 12"/>
          <p:cNvSpPr txBox="1">
            <a:spLocks noChangeArrowheads="1"/>
          </p:cNvSpPr>
          <p:nvPr/>
        </p:nvSpPr>
        <p:spPr bwMode="auto">
          <a:xfrm>
            <a:off x="808885" y="1041779"/>
            <a:ext cx="838691"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Lasers</a:t>
            </a:r>
            <a:endParaRPr lang="en-US" b="1" dirty="0">
              <a:solidFill>
                <a:srgbClr val="008000"/>
              </a:solidFill>
              <a:latin typeface="Times New Roman" pitchFamily="18" charset="0"/>
              <a:cs typeface="Times New Roman" pitchFamily="18" charset="0"/>
            </a:endParaRPr>
          </a:p>
        </p:txBody>
      </p:sp>
      <p:pic>
        <p:nvPicPr>
          <p:cNvPr id="14" name="Picture 13" descr="download.jpg"/>
          <p:cNvPicPr>
            <a:picLocks noChangeAspect="1"/>
          </p:cNvPicPr>
          <p:nvPr/>
        </p:nvPicPr>
        <p:blipFill>
          <a:blip r:embed="rId3" cstate="print"/>
          <a:stretch>
            <a:fillRect/>
          </a:stretch>
        </p:blipFill>
        <p:spPr>
          <a:xfrm>
            <a:off x="6929012" y="1424699"/>
            <a:ext cx="3784482" cy="2518400"/>
          </a:xfrm>
          <a:prstGeom prst="rect">
            <a:avLst/>
          </a:prstGeom>
        </p:spPr>
      </p:pic>
      <p:pic>
        <p:nvPicPr>
          <p:cNvPr id="15" name="Picture 14" descr="PA.jpg"/>
          <p:cNvPicPr>
            <a:picLocks noChangeAspect="1"/>
          </p:cNvPicPr>
          <p:nvPr/>
        </p:nvPicPr>
        <p:blipFill>
          <a:blip r:embed="rId4" cstate="print"/>
          <a:stretch>
            <a:fillRect/>
          </a:stretch>
        </p:blipFill>
        <p:spPr>
          <a:xfrm>
            <a:off x="3930555" y="4316527"/>
            <a:ext cx="4834578" cy="2310669"/>
          </a:xfrm>
          <a:prstGeom prst="rect">
            <a:avLst/>
          </a:prstGeom>
        </p:spPr>
      </p:pic>
      <p:pic>
        <p:nvPicPr>
          <p:cNvPr id="17" name="Picture 16" descr="photo_mpg.jpg"/>
          <p:cNvPicPr>
            <a:picLocks noChangeAspect="1"/>
          </p:cNvPicPr>
          <p:nvPr/>
        </p:nvPicPr>
        <p:blipFill>
          <a:blip r:embed="rId5" cstate="print"/>
          <a:stretch>
            <a:fillRect/>
          </a:stretch>
        </p:blipFill>
        <p:spPr>
          <a:xfrm>
            <a:off x="559559" y="1465344"/>
            <a:ext cx="3242657" cy="2403796"/>
          </a:xfrm>
          <a:prstGeom prst="rect">
            <a:avLst/>
          </a:prstGeom>
        </p:spPr>
      </p:pic>
      <p:sp>
        <p:nvSpPr>
          <p:cNvPr id="20" name="Text Box 12"/>
          <p:cNvSpPr txBox="1">
            <a:spLocks noChangeArrowheads="1"/>
          </p:cNvSpPr>
          <p:nvPr/>
        </p:nvSpPr>
        <p:spPr bwMode="auto">
          <a:xfrm>
            <a:off x="5178443" y="1480783"/>
            <a:ext cx="1777090"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Fiber amplifiers</a:t>
            </a:r>
            <a:endParaRPr lang="en-US" b="1" dirty="0">
              <a:solidFill>
                <a:srgbClr val="008000"/>
              </a:solidFill>
              <a:latin typeface="Times New Roman" pitchFamily="18" charset="0"/>
              <a:cs typeface="Times New Roman" pitchFamily="18" charset="0"/>
            </a:endParaRPr>
          </a:p>
        </p:txBody>
      </p:sp>
      <p:sp>
        <p:nvSpPr>
          <p:cNvPr id="21" name="Text Box 12"/>
          <p:cNvSpPr txBox="1">
            <a:spLocks noChangeArrowheads="1"/>
          </p:cNvSpPr>
          <p:nvPr/>
        </p:nvSpPr>
        <p:spPr bwMode="auto">
          <a:xfrm>
            <a:off x="1250162" y="4854055"/>
            <a:ext cx="2358338" cy="369332"/>
          </a:xfrm>
          <a:prstGeom prst="rect">
            <a:avLst/>
          </a:prstGeom>
          <a:noFill/>
          <a:ln w="25400" algn="ctr">
            <a:noFill/>
            <a:miter lim="800000"/>
            <a:headEnd/>
            <a:tailEnd/>
          </a:ln>
          <a:effectLst/>
        </p:spPr>
        <p:txBody>
          <a:bodyPr wrap="none">
            <a:spAutoFit/>
          </a:bodyPr>
          <a:lstStyle/>
          <a:p>
            <a:r>
              <a:rPr lang="en-US" b="1" dirty="0" smtClean="0">
                <a:solidFill>
                  <a:srgbClr val="008000"/>
                </a:solidFill>
                <a:latin typeface="Times New Roman" pitchFamily="18" charset="0"/>
                <a:cs typeface="Times New Roman" pitchFamily="18" charset="0"/>
              </a:rPr>
              <a:t>Parametric amplifiers</a:t>
            </a:r>
            <a:endParaRPr lang="en-US" b="1" dirty="0">
              <a:solidFill>
                <a:srgbClr val="008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08271" y="642971"/>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Non-Hermitian Optics?</a:t>
            </a:r>
            <a:endParaRPr lang="en-US" sz="2400" b="1" dirty="0">
              <a:solidFill>
                <a:srgbClr val="C00000"/>
              </a:solidFill>
              <a:latin typeface="Times New Roman" pitchFamily="18" charset="0"/>
              <a:ea typeface="Tahoma"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BD19CADB-9A89-469E-88D1-D8FB1C68A33E}" type="slidenum">
              <a:rPr lang="en-US" smtClean="0"/>
              <a:pPr/>
              <a:t>8</a:t>
            </a:fld>
            <a:endParaRPr lang="en-US"/>
          </a:p>
        </p:txBody>
      </p:sp>
      <p:grpSp>
        <p:nvGrpSpPr>
          <p:cNvPr id="40" name="Group 39"/>
          <p:cNvGrpSpPr/>
          <p:nvPr/>
        </p:nvGrpSpPr>
        <p:grpSpPr>
          <a:xfrm>
            <a:off x="1555855" y="1569493"/>
            <a:ext cx="8604900" cy="3930556"/>
            <a:chOff x="1555855" y="1569493"/>
            <a:chExt cx="8604900" cy="3930556"/>
          </a:xfrm>
        </p:grpSpPr>
        <p:grpSp>
          <p:nvGrpSpPr>
            <p:cNvPr id="11" name="Group 2"/>
            <p:cNvGrpSpPr>
              <a:grpSpLocks/>
            </p:cNvGrpSpPr>
            <p:nvPr/>
          </p:nvGrpSpPr>
          <p:grpSpPr bwMode="auto">
            <a:xfrm>
              <a:off x="6553955" y="1703695"/>
              <a:ext cx="3606800" cy="3505200"/>
              <a:chOff x="2160" y="1104"/>
              <a:chExt cx="1704" cy="2208"/>
            </a:xfrm>
          </p:grpSpPr>
          <p:pic>
            <p:nvPicPr>
              <p:cNvPr id="12" name="Picture 3" descr="1993-06-07"/>
              <p:cNvPicPr>
                <a:picLocks noChangeAspect="1" noChangeArrowheads="1"/>
              </p:cNvPicPr>
              <p:nvPr/>
            </p:nvPicPr>
            <p:blipFill>
              <a:blip r:embed="rId3" cstate="print"/>
              <a:srcRect/>
              <a:stretch>
                <a:fillRect/>
              </a:stretch>
            </p:blipFill>
            <p:spPr bwMode="auto">
              <a:xfrm>
                <a:off x="2208" y="1104"/>
                <a:ext cx="1656" cy="2208"/>
              </a:xfrm>
              <a:prstGeom prst="rect">
                <a:avLst/>
              </a:prstGeom>
              <a:noFill/>
            </p:spPr>
          </p:pic>
          <p:sp>
            <p:nvSpPr>
              <p:cNvPr id="13" name="Rectangle 4"/>
              <p:cNvSpPr>
                <a:spLocks noChangeArrowheads="1"/>
              </p:cNvSpPr>
              <p:nvPr/>
            </p:nvSpPr>
            <p:spPr bwMode="auto">
              <a:xfrm>
                <a:off x="2256" y="1248"/>
                <a:ext cx="1392" cy="192"/>
              </a:xfrm>
              <a:prstGeom prst="rect">
                <a:avLst/>
              </a:prstGeom>
              <a:solidFill>
                <a:srgbClr val="FFFFFF"/>
              </a:solidFill>
              <a:ln w="25400" algn="ctr">
                <a:noFill/>
                <a:miter lim="800000"/>
                <a:headEnd/>
                <a:tailEnd/>
              </a:ln>
              <a:effectLst/>
            </p:spPr>
            <p:txBody>
              <a:bodyPr wrap="none" anchor="ctr"/>
              <a:lstStyle/>
              <a:p>
                <a:endParaRPr lang="en-US"/>
              </a:p>
            </p:txBody>
          </p:sp>
          <p:sp>
            <p:nvSpPr>
              <p:cNvPr id="16" name="Rectangle 5"/>
              <p:cNvSpPr>
                <a:spLocks noChangeArrowheads="1"/>
              </p:cNvSpPr>
              <p:nvPr/>
            </p:nvSpPr>
            <p:spPr bwMode="auto">
              <a:xfrm>
                <a:off x="2256" y="1248"/>
                <a:ext cx="1056" cy="288"/>
              </a:xfrm>
              <a:prstGeom prst="rect">
                <a:avLst/>
              </a:prstGeom>
              <a:solidFill>
                <a:srgbClr val="FFFFFF"/>
              </a:solidFill>
              <a:ln w="25400" algn="ctr">
                <a:noFill/>
                <a:miter lim="800000"/>
                <a:headEnd/>
                <a:tailEnd/>
              </a:ln>
              <a:effectLst/>
            </p:spPr>
            <p:txBody>
              <a:bodyPr wrap="none" anchor="ctr"/>
              <a:lstStyle/>
              <a:p>
                <a:endParaRPr lang="en-US"/>
              </a:p>
            </p:txBody>
          </p:sp>
          <p:sp>
            <p:nvSpPr>
              <p:cNvPr id="18" name="Rectangle 6"/>
              <p:cNvSpPr>
                <a:spLocks noChangeArrowheads="1"/>
              </p:cNvSpPr>
              <p:nvPr/>
            </p:nvSpPr>
            <p:spPr bwMode="auto">
              <a:xfrm>
                <a:off x="2256" y="1440"/>
                <a:ext cx="864" cy="192"/>
              </a:xfrm>
              <a:prstGeom prst="rect">
                <a:avLst/>
              </a:prstGeom>
              <a:solidFill>
                <a:srgbClr val="FFFFFF"/>
              </a:solidFill>
              <a:ln w="25400" algn="ctr">
                <a:noFill/>
                <a:miter lim="800000"/>
                <a:headEnd/>
                <a:tailEnd/>
              </a:ln>
              <a:effectLst/>
            </p:spPr>
            <p:txBody>
              <a:bodyPr wrap="none" anchor="ctr"/>
              <a:lstStyle/>
              <a:p>
                <a:endParaRPr lang="en-US"/>
              </a:p>
            </p:txBody>
          </p:sp>
          <p:sp>
            <p:nvSpPr>
              <p:cNvPr id="22" name="Rectangle 7"/>
              <p:cNvSpPr>
                <a:spLocks noChangeArrowheads="1"/>
              </p:cNvSpPr>
              <p:nvPr/>
            </p:nvSpPr>
            <p:spPr bwMode="auto">
              <a:xfrm>
                <a:off x="2304" y="1392"/>
                <a:ext cx="384" cy="384"/>
              </a:xfrm>
              <a:prstGeom prst="rect">
                <a:avLst/>
              </a:prstGeom>
              <a:solidFill>
                <a:srgbClr val="FFFFFF"/>
              </a:solidFill>
              <a:ln w="25400" algn="ctr">
                <a:noFill/>
                <a:miter lim="800000"/>
                <a:headEnd/>
                <a:tailEnd/>
              </a:ln>
              <a:effectLst/>
            </p:spPr>
            <p:txBody>
              <a:bodyPr wrap="none" anchor="ctr"/>
              <a:lstStyle/>
              <a:p>
                <a:endParaRPr lang="en-US"/>
              </a:p>
            </p:txBody>
          </p:sp>
          <p:sp>
            <p:nvSpPr>
              <p:cNvPr id="23" name="Text Box 8"/>
              <p:cNvSpPr txBox="1">
                <a:spLocks noChangeArrowheads="1"/>
              </p:cNvSpPr>
              <p:nvPr/>
            </p:nvSpPr>
            <p:spPr bwMode="auto">
              <a:xfrm>
                <a:off x="2160" y="1248"/>
                <a:ext cx="1344" cy="366"/>
              </a:xfrm>
              <a:prstGeom prst="rect">
                <a:avLst/>
              </a:prstGeom>
              <a:noFill/>
              <a:ln w="25400" algn="ctr">
                <a:noFill/>
                <a:miter lim="800000"/>
                <a:headEnd/>
                <a:tailEnd/>
              </a:ln>
              <a:effectLst/>
            </p:spPr>
            <p:txBody>
              <a:bodyPr>
                <a:spAutoFit/>
              </a:bodyPr>
              <a:lstStyle/>
              <a:p>
                <a:pPr algn="l"/>
                <a:r>
                  <a:rPr lang="en-US" sz="1600">
                    <a:solidFill>
                      <a:srgbClr val="FF3300"/>
                    </a:solidFill>
                    <a:latin typeface="Lucida Calligraphy" pitchFamily="66" charset="0"/>
                  </a:rPr>
                  <a:t>Refractive index, </a:t>
                </a:r>
              </a:p>
              <a:p>
                <a:pPr algn="l"/>
                <a:r>
                  <a:rPr lang="en-US" sz="1600">
                    <a:solidFill>
                      <a:srgbClr val="FF3300"/>
                    </a:solidFill>
                    <a:latin typeface="Lucida Calligraphy" pitchFamily="66" charset="0"/>
                  </a:rPr>
                  <a:t>gain and loss???</a:t>
                </a:r>
              </a:p>
            </p:txBody>
          </p:sp>
        </p:grpSp>
        <p:grpSp>
          <p:nvGrpSpPr>
            <p:cNvPr id="39" name="Group 38"/>
            <p:cNvGrpSpPr/>
            <p:nvPr/>
          </p:nvGrpSpPr>
          <p:grpSpPr>
            <a:xfrm>
              <a:off x="1555855" y="1569493"/>
              <a:ext cx="4080682" cy="3930556"/>
              <a:chOff x="955343" y="1501253"/>
              <a:chExt cx="4080682" cy="3930556"/>
            </a:xfrm>
          </p:grpSpPr>
          <p:sp>
            <p:nvSpPr>
              <p:cNvPr id="24" name="Oval 23"/>
              <p:cNvSpPr/>
              <p:nvPr/>
            </p:nvSpPr>
            <p:spPr>
              <a:xfrm>
                <a:off x="955343" y="1501253"/>
                <a:ext cx="4080682" cy="3930556"/>
              </a:xfrm>
              <a:prstGeom prst="ellipse">
                <a:avLst/>
              </a:prstGeom>
              <a:solidFill>
                <a:srgbClr val="FFFFCC"/>
              </a:solidFill>
              <a:ln>
                <a:noFill/>
              </a:ln>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2866030" y="2947917"/>
                <a:ext cx="1105469" cy="5186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736376" y="3582540"/>
                <a:ext cx="614152" cy="35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1078174" y="3466530"/>
                <a:ext cx="1787857" cy="1774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23832" y="2920620"/>
                <a:ext cx="2306529" cy="461665"/>
              </a:xfrm>
              <a:prstGeom prst="rect">
                <a:avLst/>
              </a:prstGeom>
              <a:noFill/>
              <a:effectLst>
                <a:glow rad="139700">
                  <a:schemeClr val="accent1">
                    <a:satMod val="175000"/>
                    <a:alpha val="40000"/>
                  </a:schemeClr>
                </a:glow>
                <a:reflection blurRad="6350" stA="50000" endA="300" endPos="55000" dir="5400000" sy="-100000" algn="bl" rotWithShape="0"/>
              </a:effectLst>
              <a:scene3d>
                <a:camera prst="isometricOffAxis1Right"/>
                <a:lightRig rig="threePt" dir="t"/>
              </a:scene3d>
            </p:spPr>
            <p:txBody>
              <a:bodyPr wrap="none" rtlCol="0">
                <a:spAutoFit/>
              </a:bodyPr>
              <a:lstStyle/>
              <a:p>
                <a:r>
                  <a:rPr lang="en-US" sz="2400" dirty="0" smtClean="0">
                    <a:solidFill>
                      <a:schemeClr val="accent1"/>
                    </a:solidFill>
                  </a:rPr>
                  <a:t>Refractive index</a:t>
                </a:r>
                <a:endParaRPr lang="en-US" sz="2400" dirty="0">
                  <a:solidFill>
                    <a:schemeClr val="accent1"/>
                  </a:solidFill>
                </a:endParaRPr>
              </a:p>
            </p:txBody>
          </p:sp>
          <p:sp>
            <p:nvSpPr>
              <p:cNvPr id="37" name="TextBox 36"/>
              <p:cNvSpPr txBox="1"/>
              <p:nvPr/>
            </p:nvSpPr>
            <p:spPr>
              <a:xfrm>
                <a:off x="3605283" y="3250443"/>
                <a:ext cx="814647" cy="461665"/>
              </a:xfrm>
              <a:prstGeom prst="rect">
                <a:avLst/>
              </a:prstGeom>
              <a:noFill/>
              <a:effectLst>
                <a:glow rad="139700">
                  <a:schemeClr val="accent1">
                    <a:satMod val="175000"/>
                    <a:alpha val="40000"/>
                  </a:schemeClr>
                </a:glow>
                <a:reflection blurRad="6350" stA="50000" endA="300" endPos="55000" dir="5400000" sy="-100000" algn="bl" rotWithShape="0"/>
              </a:effectLst>
              <a:scene3d>
                <a:camera prst="isometricOffAxis2Left"/>
                <a:lightRig rig="threePt" dir="t"/>
              </a:scene3d>
            </p:spPr>
            <p:txBody>
              <a:bodyPr wrap="none" rtlCol="0">
                <a:spAutoFit/>
              </a:bodyPr>
              <a:lstStyle/>
              <a:p>
                <a:r>
                  <a:rPr lang="en-US" sz="2400" dirty="0" smtClean="0">
                    <a:solidFill>
                      <a:srgbClr val="00B050"/>
                    </a:solidFill>
                  </a:rPr>
                  <a:t>Gain</a:t>
                </a:r>
                <a:endParaRPr lang="en-US" sz="2400" dirty="0">
                  <a:solidFill>
                    <a:srgbClr val="00B050"/>
                  </a:solidFill>
                </a:endParaRPr>
              </a:p>
            </p:txBody>
          </p:sp>
          <p:sp>
            <p:nvSpPr>
              <p:cNvPr id="38" name="TextBox 37"/>
              <p:cNvSpPr txBox="1"/>
              <p:nvPr/>
            </p:nvSpPr>
            <p:spPr>
              <a:xfrm>
                <a:off x="2158620" y="3509748"/>
                <a:ext cx="776751" cy="461665"/>
              </a:xfrm>
              <a:prstGeom prst="rect">
                <a:avLst/>
              </a:prstGeom>
              <a:noFill/>
              <a:effectLst>
                <a:glow rad="139700">
                  <a:schemeClr val="accent1">
                    <a:satMod val="175000"/>
                    <a:alpha val="40000"/>
                  </a:schemeClr>
                </a:glow>
                <a:reflection blurRad="6350" stA="50000" endA="300" endPos="55000" dir="5400000" sy="-100000" algn="bl" rotWithShape="0"/>
              </a:effectLst>
              <a:scene3d>
                <a:camera prst="perspectiveLeft"/>
                <a:lightRig rig="threePt" dir="t"/>
              </a:scene3d>
            </p:spPr>
            <p:txBody>
              <a:bodyPr wrap="none" rtlCol="0">
                <a:spAutoFit/>
              </a:bodyPr>
              <a:lstStyle/>
              <a:p>
                <a:r>
                  <a:rPr lang="en-US" sz="2400" dirty="0" smtClean="0">
                    <a:solidFill>
                      <a:srgbClr val="FF0000"/>
                    </a:solidFill>
                  </a:rPr>
                  <a:t>Loss</a:t>
                </a:r>
                <a:endParaRPr lang="en-US" sz="2400" dirty="0">
                  <a:solidFill>
                    <a:srgbClr val="FF0000"/>
                  </a:solidFill>
                </a:endParaRPr>
              </a:p>
            </p:txBody>
          </p:sp>
        </p:grpSp>
      </p:grpSp>
      <p:grpSp>
        <p:nvGrpSpPr>
          <p:cNvPr id="52" name="Group 51"/>
          <p:cNvGrpSpPr/>
          <p:nvPr/>
        </p:nvGrpSpPr>
        <p:grpSpPr>
          <a:xfrm>
            <a:off x="697458" y="2497559"/>
            <a:ext cx="10839010" cy="2664412"/>
            <a:chOff x="697458" y="2497559"/>
            <a:chExt cx="10839010" cy="2664412"/>
          </a:xfrm>
        </p:grpSpPr>
        <p:grpSp>
          <p:nvGrpSpPr>
            <p:cNvPr id="49" name="Group 48"/>
            <p:cNvGrpSpPr/>
            <p:nvPr/>
          </p:nvGrpSpPr>
          <p:grpSpPr>
            <a:xfrm>
              <a:off x="697458" y="2497559"/>
              <a:ext cx="10839010" cy="2566603"/>
              <a:chOff x="697458" y="2497559"/>
              <a:chExt cx="10839010" cy="2566603"/>
            </a:xfrm>
          </p:grpSpPr>
          <p:grpSp>
            <p:nvGrpSpPr>
              <p:cNvPr id="47" name="Group 46"/>
              <p:cNvGrpSpPr/>
              <p:nvPr/>
            </p:nvGrpSpPr>
            <p:grpSpPr>
              <a:xfrm>
                <a:off x="697458" y="2497559"/>
                <a:ext cx="10839010" cy="2078868"/>
                <a:chOff x="697458" y="1364775"/>
                <a:chExt cx="10839010" cy="2078868"/>
              </a:xfrm>
            </p:grpSpPr>
            <p:pic>
              <p:nvPicPr>
                <p:cNvPr id="45" name="Picture 44" descr="optical limite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97458" y="1367193"/>
                  <a:ext cx="4000500" cy="2076450"/>
                </a:xfrm>
                <a:prstGeom prst="rect">
                  <a:avLst/>
                </a:prstGeom>
              </p:spPr>
            </p:pic>
            <p:pic>
              <p:nvPicPr>
                <p:cNvPr id="46" name="Picture 45" descr="Saturable absorpe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776499" y="1364775"/>
                  <a:ext cx="5759969" cy="1915813"/>
                </a:xfrm>
                <a:prstGeom prst="rect">
                  <a:avLst/>
                </a:prstGeom>
              </p:spPr>
            </p:pic>
          </p:grpSp>
          <p:sp>
            <p:nvSpPr>
              <p:cNvPr id="48" name="TextBox 47"/>
              <p:cNvSpPr txBox="1"/>
              <p:nvPr/>
            </p:nvSpPr>
            <p:spPr>
              <a:xfrm>
                <a:off x="2156346" y="4694830"/>
                <a:ext cx="172996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Optical limiters</a:t>
                </a:r>
                <a:endParaRPr lang="en-US" b="1" dirty="0">
                  <a:latin typeface="Times New Roman" pitchFamily="18" charset="0"/>
                  <a:cs typeface="Times New Roman" pitchFamily="18" charset="0"/>
                </a:endParaRPr>
              </a:p>
            </p:txBody>
          </p:sp>
        </p:grpSp>
        <p:sp>
          <p:nvSpPr>
            <p:cNvPr id="50" name="TextBox 49"/>
            <p:cNvSpPr txBox="1"/>
            <p:nvPr/>
          </p:nvSpPr>
          <p:spPr>
            <a:xfrm>
              <a:off x="7863385" y="4792639"/>
              <a:ext cx="838691"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Lasers</a:t>
              </a:r>
              <a:endParaRPr lang="en-US" b="1" dirty="0">
                <a:latin typeface="Times New Roman" pitchFamily="18" charset="0"/>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
                                        </p:tgtEl>
                                        <p:attrNameLst>
                                          <p:attrName>ppt_x</p:attrName>
                                        </p:attrNameLst>
                                      </p:cBhvr>
                                      <p:tavLst>
                                        <p:tav tm="0">
                                          <p:val>
                                            <p:strVal val="ppt_x"/>
                                          </p:val>
                                        </p:tav>
                                        <p:tav tm="100000">
                                          <p:val>
                                            <p:strVal val="ppt_x"/>
                                          </p:val>
                                        </p:tav>
                                      </p:tavLst>
                                    </p:anim>
                                    <p:anim calcmode="lin" valueType="num">
                                      <p:cBhvr additive="base">
                                        <p:cTn id="7" dur="500"/>
                                        <p:tgtEl>
                                          <p:spTgt spid="40"/>
                                        </p:tgtEl>
                                        <p:attrNameLst>
                                          <p:attrName>ppt_y</p:attrName>
                                        </p:attrNameLst>
                                      </p:cBhvr>
                                      <p:tavLst>
                                        <p:tav tm="0">
                                          <p:val>
                                            <p:strVal val="ppt_y"/>
                                          </p:val>
                                        </p:tav>
                                        <p:tav tm="100000">
                                          <p:val>
                                            <p:strVal val="1+ppt_h/2"/>
                                          </p:val>
                                        </p:tav>
                                      </p:tavLst>
                                    </p:anim>
                                    <p:set>
                                      <p:cBhvr>
                                        <p:cTn id="8" dur="1" fill="hold">
                                          <p:stCondLst>
                                            <p:cond delay="499"/>
                                          </p:stCondLst>
                                        </p:cTn>
                                        <p:tgtEl>
                                          <p:spTgt spid="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heckerboard(across)">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E095EA-0AEA-4BD5-9A26-AC841E93111F}" type="slidenum">
              <a:rPr lang="en-US" smtClean="0"/>
              <a:pPr/>
              <a:t>9</a:t>
            </a:fld>
            <a:endParaRPr lang="en-US"/>
          </a:p>
        </p:txBody>
      </p:sp>
      <p:sp>
        <p:nvSpPr>
          <p:cNvPr id="5" name="Text Box 2"/>
          <p:cNvSpPr txBox="1">
            <a:spLocks noChangeArrowheads="1"/>
          </p:cNvSpPr>
          <p:nvPr/>
        </p:nvSpPr>
        <p:spPr bwMode="auto">
          <a:xfrm>
            <a:off x="3294874" y="547437"/>
            <a:ext cx="5557505" cy="461665"/>
          </a:xfrm>
          <a:prstGeom prst="rect">
            <a:avLst/>
          </a:prstGeom>
          <a:noFill/>
          <a:ln w="25400" algn="ctr">
            <a:noFill/>
            <a:miter lim="800000"/>
            <a:headEnd/>
            <a:tailEnd/>
          </a:ln>
          <a:effectLst/>
        </p:spPr>
        <p:txBody>
          <a:bodyPr wrap="square">
            <a:spAutoFit/>
          </a:bodyPr>
          <a:lstStyle/>
          <a:p>
            <a:pPr algn="ctr"/>
            <a:r>
              <a:rPr lang="en-US" sz="2400" b="1" dirty="0" smtClean="0">
                <a:solidFill>
                  <a:srgbClr val="C00000"/>
                </a:solidFill>
                <a:latin typeface="Times New Roman" pitchFamily="18" charset="0"/>
                <a:cs typeface="Times New Roman" pitchFamily="18" charset="0"/>
              </a:rPr>
              <a:t>Non-Hermitian Optics</a:t>
            </a:r>
            <a:endParaRPr lang="en-US" sz="2400" b="1" dirty="0">
              <a:solidFill>
                <a:srgbClr val="C00000"/>
              </a:solidFill>
              <a:latin typeface="Times New Roman" pitchFamily="18" charset="0"/>
              <a:ea typeface="Tahoma" pitchFamily="34" charset="0"/>
              <a:cs typeface="Times New Roman" pitchFamily="18" charset="0"/>
            </a:endParaRPr>
          </a:p>
        </p:txBody>
      </p:sp>
      <p:grpSp>
        <p:nvGrpSpPr>
          <p:cNvPr id="14" name="Group 13"/>
          <p:cNvGrpSpPr/>
          <p:nvPr/>
        </p:nvGrpSpPr>
        <p:grpSpPr>
          <a:xfrm>
            <a:off x="861892" y="1047464"/>
            <a:ext cx="4945987" cy="5347649"/>
            <a:chOff x="861892" y="1047464"/>
            <a:chExt cx="4945987" cy="5347649"/>
          </a:xfrm>
        </p:grpSpPr>
        <p:grpSp>
          <p:nvGrpSpPr>
            <p:cNvPr id="8" name="Group 7"/>
            <p:cNvGrpSpPr/>
            <p:nvPr/>
          </p:nvGrpSpPr>
          <p:grpSpPr>
            <a:xfrm>
              <a:off x="1251045" y="1047464"/>
              <a:ext cx="4508310" cy="3921165"/>
              <a:chOff x="1223749" y="1252180"/>
              <a:chExt cx="4508310" cy="3921165"/>
            </a:xfrm>
          </p:grpSpPr>
          <p:pic>
            <p:nvPicPr>
              <p:cNvPr id="3" name="Picture 2" descr="bender1.jpg"/>
              <p:cNvPicPr>
                <a:picLocks noChangeAspect="1"/>
              </p:cNvPicPr>
              <p:nvPr/>
            </p:nvPicPr>
            <p:blipFill>
              <a:blip r:embed="rId2" cstate="print"/>
              <a:stretch>
                <a:fillRect/>
              </a:stretch>
            </p:blipFill>
            <p:spPr>
              <a:xfrm>
                <a:off x="1223749" y="1252180"/>
                <a:ext cx="4508310" cy="3381233"/>
              </a:xfrm>
              <a:prstGeom prst="rect">
                <a:avLst/>
              </a:prstGeom>
            </p:spPr>
          </p:pic>
          <p:sp>
            <p:nvSpPr>
              <p:cNvPr id="6" name="TextBox 5"/>
              <p:cNvSpPr txBox="1"/>
              <p:nvPr/>
            </p:nvSpPr>
            <p:spPr>
              <a:xfrm>
                <a:off x="2251880" y="4804013"/>
                <a:ext cx="2027158"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PT symmetric QM</a:t>
                </a:r>
                <a:endParaRPr lang="en-US" b="1" dirty="0">
                  <a:latin typeface="Times New Roman" pitchFamily="18" charset="0"/>
                  <a:cs typeface="Times New Roman" pitchFamily="18" charset="0"/>
                </a:endParaRPr>
              </a:p>
            </p:txBody>
          </p:sp>
        </p:grpSp>
        <p:pic>
          <p:nvPicPr>
            <p:cNvPr id="11" name="Picture 5"/>
            <p:cNvPicPr>
              <a:picLocks noChangeAspect="1" noChangeArrowheads="1"/>
            </p:cNvPicPr>
            <p:nvPr/>
          </p:nvPicPr>
          <p:blipFill>
            <a:blip r:embed="rId3" cstate="print"/>
            <a:srcRect/>
            <a:stretch>
              <a:fillRect/>
            </a:stretch>
          </p:blipFill>
          <p:spPr bwMode="auto">
            <a:xfrm>
              <a:off x="861892" y="5059955"/>
              <a:ext cx="4945987" cy="1335158"/>
            </a:xfrm>
            <a:prstGeom prst="rect">
              <a:avLst/>
            </a:prstGeom>
            <a:noFill/>
            <a:ln w="9525">
              <a:noFill/>
              <a:miter lim="800000"/>
              <a:headEnd/>
              <a:tailEnd/>
            </a:ln>
            <a:effectLst/>
          </p:spPr>
        </p:pic>
      </p:grpSp>
      <p:grpSp>
        <p:nvGrpSpPr>
          <p:cNvPr id="13" name="Group 12"/>
          <p:cNvGrpSpPr/>
          <p:nvPr/>
        </p:nvGrpSpPr>
        <p:grpSpPr>
          <a:xfrm>
            <a:off x="7137779" y="1501255"/>
            <a:ext cx="3492547" cy="4762072"/>
            <a:chOff x="7137779" y="1501255"/>
            <a:chExt cx="3492547" cy="4762072"/>
          </a:xfrm>
        </p:grpSpPr>
        <p:grpSp>
          <p:nvGrpSpPr>
            <p:cNvPr id="9" name="Group 8"/>
            <p:cNvGrpSpPr/>
            <p:nvPr/>
          </p:nvGrpSpPr>
          <p:grpSpPr>
            <a:xfrm>
              <a:off x="7795147" y="1501255"/>
              <a:ext cx="2405467" cy="3442352"/>
              <a:chOff x="7863386" y="1951631"/>
              <a:chExt cx="2405467" cy="3442352"/>
            </a:xfrm>
          </p:grpSpPr>
          <p:pic>
            <p:nvPicPr>
              <p:cNvPr id="4" name="Picture 3" descr="Christodoulides.jpg"/>
              <p:cNvPicPr>
                <a:picLocks noChangeAspect="1"/>
              </p:cNvPicPr>
              <p:nvPr/>
            </p:nvPicPr>
            <p:blipFill>
              <a:blip r:embed="rId4" cstate="print"/>
              <a:stretch>
                <a:fillRect/>
              </a:stretch>
            </p:blipFill>
            <p:spPr>
              <a:xfrm>
                <a:off x="8084024" y="1951631"/>
                <a:ext cx="1865193" cy="2797790"/>
              </a:xfrm>
              <a:prstGeom prst="rect">
                <a:avLst/>
              </a:prstGeom>
            </p:spPr>
          </p:pic>
          <p:sp>
            <p:nvSpPr>
              <p:cNvPr id="7" name="TextBox 6"/>
              <p:cNvSpPr txBox="1"/>
              <p:nvPr/>
            </p:nvSpPr>
            <p:spPr>
              <a:xfrm>
                <a:off x="7863386" y="5024651"/>
                <a:ext cx="240546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PT symmetry in optics</a:t>
                </a:r>
                <a:endParaRPr lang="en-US" b="1" dirty="0">
                  <a:latin typeface="Times New Roman" pitchFamily="18" charset="0"/>
                  <a:cs typeface="Times New Roman" pitchFamily="18" charset="0"/>
                </a:endParaRPr>
              </a:p>
            </p:txBody>
          </p:sp>
        </p:grpSp>
        <p:pic>
          <p:nvPicPr>
            <p:cNvPr id="246786" name="Picture 2"/>
            <p:cNvPicPr>
              <a:picLocks noChangeAspect="1" noChangeArrowheads="1"/>
            </p:cNvPicPr>
            <p:nvPr/>
          </p:nvPicPr>
          <p:blipFill>
            <a:blip r:embed="rId5" cstate="print"/>
            <a:srcRect/>
            <a:stretch>
              <a:fillRect/>
            </a:stretch>
          </p:blipFill>
          <p:spPr bwMode="auto">
            <a:xfrm>
              <a:off x="7137779" y="5084455"/>
              <a:ext cx="3492547" cy="117887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16378</TotalTime>
  <Words>1349</Words>
  <Application>Microsoft Office PowerPoint</Application>
  <PresentationFormat>Widescreen</PresentationFormat>
  <Paragraphs>213</Paragraphs>
  <Slides>29</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ＭＳ Ｐゴシック</vt:lpstr>
      <vt:lpstr>Arial</vt:lpstr>
      <vt:lpstr>Arial Black</vt:lpstr>
      <vt:lpstr>Calibri</vt:lpstr>
      <vt:lpstr>Cambria Math</vt:lpstr>
      <vt:lpstr>Constantia</vt:lpstr>
      <vt:lpstr>Lucida Calligraphy</vt:lpstr>
      <vt:lpstr>Tahoma</vt:lpstr>
      <vt:lpstr>Times</vt:lpstr>
      <vt:lpstr>Times New Roman</vt:lpstr>
      <vt:lpstr>Wingdings 2</vt:lpstr>
      <vt:lpstr>Flow</vt:lpstr>
      <vt:lpstr>Equation</vt:lpstr>
      <vt:lpstr>PowerPoint Presentation</vt:lpstr>
      <vt:lpstr>PowerPoint Presentation</vt:lpstr>
      <vt:lpstr>MTU: Physics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Symmetry in physics</vt:lpstr>
      <vt:lpstr>What is supersymmetry (SUSY)?</vt:lpstr>
      <vt:lpstr>Supersymmetry in quantum mechanics</vt:lpstr>
      <vt:lpstr>PowerPoint Presentation</vt:lpstr>
      <vt:lpstr>PowerPoint Presentation</vt:lpstr>
      <vt:lpstr>SUSY optical structures</vt:lpstr>
      <vt:lpstr>Discrete SUSY</vt:lpstr>
      <vt:lpstr>Discrete SUSY</vt:lpstr>
      <vt:lpstr>Back to laser arrays</vt:lpstr>
      <vt:lpstr>SUSY laser arrays</vt:lpstr>
      <vt:lpstr>SUSY laser arrays</vt:lpstr>
      <vt:lpstr>SUSY laser arrays: lasing thresholds</vt:lpstr>
      <vt:lpstr>SUSY laser arrays: disorder and nonlinearity</vt:lpstr>
      <vt:lpstr>SUSY laser arrays: non-resonant interaction</vt:lpstr>
      <vt:lpstr>PowerPoint Presentation</vt:lpstr>
      <vt:lpstr>Conclusion:</vt:lpstr>
      <vt:lpstr>PowerPoint Presentation</vt:lpstr>
    </vt:vector>
  </TitlesOfParts>
  <Company>Michigan Technological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Teimourpour</dc:creator>
  <cp:lastModifiedBy>Photonics</cp:lastModifiedBy>
  <cp:revision>265</cp:revision>
  <cp:lastPrinted>2014-06-01T19:36:22Z</cp:lastPrinted>
  <dcterms:created xsi:type="dcterms:W3CDTF">2014-04-30T15:20:09Z</dcterms:created>
  <dcterms:modified xsi:type="dcterms:W3CDTF">2016-06-27T20:15:48Z</dcterms:modified>
</cp:coreProperties>
</file>