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45"/>
  </p:notesMasterIdLst>
  <p:sldIdLst>
    <p:sldId id="257" r:id="rId3"/>
    <p:sldId id="312" r:id="rId4"/>
    <p:sldId id="272" r:id="rId5"/>
    <p:sldId id="274" r:id="rId6"/>
    <p:sldId id="259" r:id="rId7"/>
    <p:sldId id="302" r:id="rId8"/>
    <p:sldId id="309" r:id="rId9"/>
    <p:sldId id="308" r:id="rId10"/>
    <p:sldId id="306" r:id="rId11"/>
    <p:sldId id="311" r:id="rId12"/>
    <p:sldId id="266" r:id="rId13"/>
    <p:sldId id="267" r:id="rId14"/>
    <p:sldId id="268" r:id="rId15"/>
    <p:sldId id="269" r:id="rId16"/>
    <p:sldId id="270" r:id="rId17"/>
    <p:sldId id="271" r:id="rId18"/>
    <p:sldId id="313" r:id="rId19"/>
    <p:sldId id="304" r:id="rId20"/>
    <p:sldId id="261" r:id="rId21"/>
    <p:sldId id="262" r:id="rId22"/>
    <p:sldId id="263" r:id="rId23"/>
    <p:sldId id="318" r:id="rId24"/>
    <p:sldId id="264" r:id="rId25"/>
    <p:sldId id="314" r:id="rId26"/>
    <p:sldId id="276" r:id="rId27"/>
    <p:sldId id="282" r:id="rId28"/>
    <p:sldId id="283" r:id="rId29"/>
    <p:sldId id="284" r:id="rId30"/>
    <p:sldId id="287" r:id="rId31"/>
    <p:sldId id="319" r:id="rId32"/>
    <p:sldId id="317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15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864" y="-96"/>
      </p:cViewPr>
      <p:guideLst>
        <p:guide orient="horz" pos="751"/>
        <p:guide pos="28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13F72-A55C-9B47-8E1D-CC9535A68F06}" type="datetimeFigureOut">
              <a:rPr lang="en-US" smtClean="0"/>
              <a:t>17/06/2016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DBC7B-2869-2A4B-BF0D-A5D4ED7F0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from paper, example</a:t>
            </a:r>
            <a:r>
              <a:rPr lang="en-US" baseline="0" dirty="0" smtClean="0"/>
              <a:t> showing how width influences things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DAC72-666C-EF48-BDBD-EAC0A96A0C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6E6A-BB1A-2F4B-A287-065EB49FEFC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71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6072910"/>
            <a:ext cx="9144000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6655233"/>
            <a:ext cx="9162000" cy="234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 rot="1020000">
            <a:off x="1508125" y="2686050"/>
            <a:ext cx="2492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63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743075" y="1422400"/>
            <a:ext cx="7091363" cy="1143000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de-DE"/>
          </a:p>
        </p:txBody>
      </p:sp>
      <p:sp>
        <p:nvSpPr>
          <p:cNvPr id="22631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189163" y="3322638"/>
            <a:ext cx="6186487" cy="212407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GB" smtClean="0"/>
              <a:t>Click to edit Master subtitle style</a:t>
            </a:r>
            <a:endParaRPr lang="de-DE"/>
          </a:p>
        </p:txBody>
      </p:sp>
      <p:pic>
        <p:nvPicPr>
          <p:cNvPr id="10" name="Picture 9" descr="Imperial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12" y="81790"/>
            <a:ext cx="2513888" cy="660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8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969963"/>
          </a:xfrm>
          <a:prstGeom prst="rect">
            <a:avLst/>
          </a:prstGeom>
          <a:solidFill>
            <a:srgbClr val="D5D5D5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 rot="1020000">
            <a:off x="1508125" y="2686050"/>
            <a:ext cx="2492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556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962025"/>
            <a:ext cx="85550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655233"/>
            <a:ext cx="9162000" cy="234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0" y="-12700"/>
            <a:ext cx="9144000" cy="969963"/>
          </a:xfrm>
          <a:prstGeom prst="rect">
            <a:avLst/>
          </a:prstGeom>
          <a:solidFill>
            <a:srgbClr val="D5D5D5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 rot="1020000">
            <a:off x="1508125" y="2686050"/>
            <a:ext cx="24923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556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962025"/>
            <a:ext cx="855503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655233"/>
            <a:ext cx="9162000" cy="234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21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1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1" Type="http://schemas.openxmlformats.org/officeDocument/2006/relationships/image" Target="../media/image3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1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0.emf"/><Relationship Id="rId10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Relationship Id="rId3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2.emf"/><Relationship Id="rId5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3.emf"/><Relationship Id="rId5" Type="http://schemas.openxmlformats.org/officeDocument/2006/relationships/image" Target="../media/image62.emf"/><Relationship Id="rId6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emf"/><Relationship Id="rId5" Type="http://schemas.openxmlformats.org/officeDocument/2006/relationships/image" Target="../media/image6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75.emf"/><Relationship Id="rId7" Type="http://schemas.openxmlformats.org/officeDocument/2006/relationships/image" Target="../media/image7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image" Target="../media/image83.emf"/><Relationship Id="rId5" Type="http://schemas.openxmlformats.org/officeDocument/2006/relationships/image" Target="../media/image8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emf"/><Relationship Id="rId3" Type="http://schemas.openxmlformats.org/officeDocument/2006/relationships/image" Target="../media/image8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3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8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725" y="1735684"/>
            <a:ext cx="8305800" cy="22637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ea typeface="+mj-ea"/>
                <a:cs typeface="+mj-cs"/>
              </a:rPr>
              <a:t>Semiclassical dynamics in the presence of loss and gain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64484"/>
            <a:ext cx="7848600" cy="3952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200" dirty="0"/>
              <a:t>Eva-Maria </a:t>
            </a:r>
            <a:r>
              <a:rPr lang="en-US" sz="2200" dirty="0" smtClean="0"/>
              <a:t>Graefe</a:t>
            </a:r>
          </a:p>
          <a:p>
            <a:pPr eaLnBrk="1" hangingPunct="1">
              <a:spcBef>
                <a:spcPct val="0"/>
              </a:spcBef>
            </a:pPr>
            <a:endParaRPr lang="en-US" sz="2200" dirty="0"/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1263650" y="3957152"/>
            <a:ext cx="6661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rgbClr val="000000"/>
                </a:solidFill>
              </a:rPr>
              <a:t>Department of </a:t>
            </a:r>
            <a:r>
              <a:rPr lang="de-DE" sz="1600" dirty="0" err="1">
                <a:solidFill>
                  <a:srgbClr val="000000"/>
                </a:solidFill>
              </a:rPr>
              <a:t>Mathematics</a:t>
            </a:r>
            <a:r>
              <a:rPr lang="de-DE" sz="1600" dirty="0">
                <a:solidFill>
                  <a:srgbClr val="000000"/>
                </a:solidFill>
              </a:rPr>
              <a:t>, Imperial College London, UK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263650" y="6080990"/>
            <a:ext cx="788035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>
                <a:solidFill>
                  <a:srgbClr val="000000"/>
                </a:solidFill>
              </a:rPr>
              <a:t>Non-Hermitian </a:t>
            </a:r>
            <a:r>
              <a:rPr lang="de-DE" sz="1600" b="1" dirty="0" err="1">
                <a:solidFill>
                  <a:srgbClr val="000000"/>
                </a:solidFill>
              </a:rPr>
              <a:t>Photonics</a:t>
            </a:r>
            <a:r>
              <a:rPr lang="de-DE" sz="1600" b="1" dirty="0">
                <a:solidFill>
                  <a:srgbClr val="000000"/>
                </a:solidFill>
              </a:rPr>
              <a:t> in </a:t>
            </a:r>
            <a:r>
              <a:rPr lang="de-DE" sz="1600" b="1" dirty="0" err="1">
                <a:solidFill>
                  <a:srgbClr val="000000"/>
                </a:solidFill>
              </a:rPr>
              <a:t>Complex</a:t>
            </a:r>
            <a:r>
              <a:rPr lang="de-DE" sz="1600" b="1" dirty="0">
                <a:solidFill>
                  <a:srgbClr val="000000"/>
                </a:solidFill>
              </a:rPr>
              <a:t> Media: PT-</a:t>
            </a:r>
            <a:r>
              <a:rPr lang="de-DE" sz="1600" b="1" dirty="0" err="1">
                <a:solidFill>
                  <a:srgbClr val="000000"/>
                </a:solidFill>
              </a:rPr>
              <a:t>symmetry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>
                <a:solidFill>
                  <a:srgbClr val="000000"/>
                </a:solidFill>
              </a:rPr>
              <a:t>and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 err="1" smtClean="0">
                <a:solidFill>
                  <a:srgbClr val="000000"/>
                </a:solidFill>
              </a:rPr>
              <a:t>beyond</a:t>
            </a:r>
            <a:endParaRPr lang="de-DE" sz="1600" b="1" dirty="0" smtClean="0">
              <a:solidFill>
                <a:srgbClr val="000000"/>
              </a:solidFill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b="1" dirty="0" err="1" smtClean="0">
                <a:solidFill>
                  <a:srgbClr val="000000"/>
                </a:solidFill>
              </a:rPr>
              <a:t>Heraklion</a:t>
            </a:r>
            <a:r>
              <a:rPr lang="de-DE" sz="1600" b="1" dirty="0" smtClean="0">
                <a:solidFill>
                  <a:srgbClr val="000000"/>
                </a:solidFill>
              </a:rPr>
              <a:t>, </a:t>
            </a:r>
            <a:r>
              <a:rPr lang="de-DE" sz="1600" b="1" dirty="0" err="1" smtClean="0">
                <a:solidFill>
                  <a:srgbClr val="000000"/>
                </a:solidFill>
              </a:rPr>
              <a:t>Crete</a:t>
            </a:r>
            <a:r>
              <a:rPr lang="de-DE" sz="1600" b="1" dirty="0" smtClean="0">
                <a:solidFill>
                  <a:srgbClr val="000000"/>
                </a:solidFill>
              </a:rPr>
              <a:t>, June 2016</a:t>
            </a:r>
            <a:endParaRPr lang="de-DE" sz="1600" b="1" dirty="0">
              <a:solidFill>
                <a:srgbClr val="000000"/>
              </a:solidFill>
            </a:endParaRPr>
          </a:p>
        </p:txBody>
      </p:sp>
      <p:pic>
        <p:nvPicPr>
          <p:cNvPr id="6" name="Picture 5" descr="For_Women_in_Science_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9" r="58182"/>
          <a:stretch/>
        </p:blipFill>
        <p:spPr>
          <a:xfrm>
            <a:off x="7742169" y="13510"/>
            <a:ext cx="1415344" cy="1429200"/>
          </a:xfrm>
          <a:prstGeom prst="rect">
            <a:avLst/>
          </a:prstGeom>
        </p:spPr>
      </p:pic>
      <p:pic>
        <p:nvPicPr>
          <p:cNvPr id="7" name="Picture 6" descr="Royal_So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70933"/>
            <a:ext cx="1469614" cy="80284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33623" y="4397603"/>
            <a:ext cx="728738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n-lt"/>
                <a:ea typeface="ＭＳ Ｐゴシック" charset="-128"/>
                <a:cs typeface="ＭＳ Ｐゴシック" charset="-128"/>
              </a:rPr>
              <a:t>j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oint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work with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Roman Schubert, Hans Jürgen 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Korsch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and Alexander Rush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60376" y="5062286"/>
            <a:ext cx="6661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800" dirty="0"/>
              <a:t>Department of </a:t>
            </a:r>
            <a:r>
              <a:rPr lang="de-DE" sz="1800" dirty="0" err="1" smtClean="0"/>
              <a:t>Mathematics</a:t>
            </a:r>
            <a:r>
              <a:rPr lang="de-DE" sz="1800" dirty="0" smtClean="0"/>
              <a:t>, University of Bristol, UK</a:t>
            </a:r>
          </a:p>
          <a:p>
            <a:pPr algn="ctr"/>
            <a:r>
              <a:rPr lang="de-DE" dirty="0" smtClean="0"/>
              <a:t>Department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, TU Kaiserslautern, Germany</a:t>
            </a:r>
          </a:p>
          <a:p>
            <a:pPr algn="ctr"/>
            <a:r>
              <a:rPr lang="de-DE" sz="1800" dirty="0" smtClean="0"/>
              <a:t>Department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Mathematics</a:t>
            </a:r>
            <a:r>
              <a:rPr lang="de-DE" sz="1800" dirty="0" smtClean="0"/>
              <a:t>, Imperial College London, UK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5" y="3867944"/>
            <a:ext cx="7185141" cy="94669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44" y="1167046"/>
            <a:ext cx="4940300" cy="96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36445" y="1067664"/>
            <a:ext cx="5220000" cy="11520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3285399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Initial Gaussian beam: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89748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Ansatz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for time-evolved state: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5" y="5582584"/>
            <a:ext cx="8709692" cy="79179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129499" y="5495419"/>
            <a:ext cx="8870180" cy="98383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" y="2349247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Complex refractive index models absorption and amplification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2884750"/>
            <a:ext cx="3733800" cy="3937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sz="3200" dirty="0" smtClean="0"/>
              <a:t>Beam optics in the presence of loss and gain</a:t>
            </a:r>
            <a:endParaRPr lang="en-GB" sz="3200" dirty="0"/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7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sz="3200" dirty="0" smtClean="0"/>
              <a:t>Beam optics in the presence of loss and gain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658" y="1150556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Gaussian approximation and quadratic Taylor expansion around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centre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yields: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73100" y="2281128"/>
            <a:ext cx="6191999" cy="4067997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71" y="2468858"/>
            <a:ext cx="5796000" cy="3670800"/>
          </a:xfrm>
          <a:prstGeom prst="rect">
            <a:avLst/>
          </a:prstGeom>
        </p:spPr>
      </p:pic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5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PT-symmetric wave guide</a:t>
            </a:r>
            <a:endParaRPr lang="en-GB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57300"/>
            <a:ext cx="56896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460445" y="1122795"/>
            <a:ext cx="6210355" cy="109970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6" name="Picture 5" descr="Figure1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0" y="2679700"/>
            <a:ext cx="4320000" cy="3082607"/>
          </a:xfrm>
          <a:prstGeom prst="rect">
            <a:avLst/>
          </a:prstGeom>
        </p:spPr>
      </p:pic>
      <p:pic>
        <p:nvPicPr>
          <p:cNvPr id="7" name="Picture 6" descr="Figure1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25" y="2679700"/>
            <a:ext cx="4320000" cy="308260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098800"/>
            <a:ext cx="762000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3098800"/>
            <a:ext cx="939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112" y="5924381"/>
            <a:ext cx="8684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Gaussian approximation expected to be good for large 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096000"/>
            <a:ext cx="218000" cy="294300"/>
          </a:xfrm>
          <a:prstGeom prst="rect">
            <a:avLst/>
          </a:prstGeom>
        </p:spPr>
      </p:pic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5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PT-symmetric wave guide</a:t>
            </a:r>
            <a:endParaRPr lang="en-GB" dirty="0"/>
          </a:p>
        </p:txBody>
      </p:sp>
      <p:pic>
        <p:nvPicPr>
          <p:cNvPr id="3" name="Picture 2" descr="Figure2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416050"/>
            <a:ext cx="2880000" cy="2051321"/>
          </a:xfrm>
          <a:prstGeom prst="rect">
            <a:avLst/>
          </a:prstGeom>
        </p:spPr>
      </p:pic>
      <p:pic>
        <p:nvPicPr>
          <p:cNvPr id="11" name="Picture 10" descr="Figure2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" y="3549650"/>
            <a:ext cx="2880000" cy="2051321"/>
          </a:xfrm>
          <a:prstGeom prst="rect">
            <a:avLst/>
          </a:prstGeom>
        </p:spPr>
      </p:pic>
      <p:pic>
        <p:nvPicPr>
          <p:cNvPr id="13" name="Picture 12" descr="Figure2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1416050"/>
            <a:ext cx="2880000" cy="2051321"/>
          </a:xfrm>
          <a:prstGeom prst="rect">
            <a:avLst/>
          </a:prstGeom>
        </p:spPr>
      </p:pic>
      <p:pic>
        <p:nvPicPr>
          <p:cNvPr id="14" name="Picture 13" descr="Figure2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3549650"/>
            <a:ext cx="2880000" cy="2051321"/>
          </a:xfrm>
          <a:prstGeom prst="rect">
            <a:avLst/>
          </a:prstGeom>
        </p:spPr>
      </p:pic>
      <p:pic>
        <p:nvPicPr>
          <p:cNvPr id="15" name="Picture 14" descr="Figure2e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5" y="3549650"/>
            <a:ext cx="2880000" cy="2051321"/>
          </a:xfrm>
          <a:prstGeom prst="rect">
            <a:avLst/>
          </a:prstGeom>
        </p:spPr>
      </p:pic>
      <p:pic>
        <p:nvPicPr>
          <p:cNvPr id="16" name="Picture 15" descr="Figure2f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16050"/>
            <a:ext cx="2880000" cy="20513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2125" y="5759281"/>
            <a:ext cx="821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Guassian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approximation (top) and exact numerical propagation (bottom), 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2057400" cy="3302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1155700"/>
            <a:ext cx="2247900" cy="3302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155700"/>
            <a:ext cx="2235200" cy="3302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6165850"/>
            <a:ext cx="1079500" cy="444500"/>
          </a:xfrm>
          <a:prstGeom prst="rect">
            <a:avLst/>
          </a:prstGeom>
        </p:spPr>
      </p:pic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4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PT-symmetric wave guide</a:t>
            </a:r>
            <a:endParaRPr lang="en-GB" dirty="0"/>
          </a:p>
        </p:txBody>
      </p:sp>
      <p:pic>
        <p:nvPicPr>
          <p:cNvPr id="13" name="Picture 12" descr="Figure2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1416050"/>
            <a:ext cx="2880000" cy="2051321"/>
          </a:xfrm>
          <a:prstGeom prst="rect">
            <a:avLst/>
          </a:prstGeom>
        </p:spPr>
      </p:pic>
      <p:pic>
        <p:nvPicPr>
          <p:cNvPr id="14" name="Picture 13" descr="Figure2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3549650"/>
            <a:ext cx="2880000" cy="2051321"/>
          </a:xfrm>
          <a:prstGeom prst="rect">
            <a:avLst/>
          </a:prstGeom>
        </p:spPr>
      </p:pic>
      <p:pic>
        <p:nvPicPr>
          <p:cNvPr id="15" name="Picture 14" descr="Figure2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5" y="3549650"/>
            <a:ext cx="2880000" cy="2051321"/>
          </a:xfrm>
          <a:prstGeom prst="rect">
            <a:avLst/>
          </a:prstGeom>
        </p:spPr>
      </p:pic>
      <p:pic>
        <p:nvPicPr>
          <p:cNvPr id="16" name="Picture 15" descr="Figure2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416050"/>
            <a:ext cx="2880000" cy="20513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2125" y="5759281"/>
            <a:ext cx="821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Guassian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approximation (top) and exact numerical propagation (bottom),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1155700"/>
            <a:ext cx="2247900" cy="3302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155700"/>
            <a:ext cx="2235200" cy="330200"/>
          </a:xfrm>
          <a:prstGeom prst="rect">
            <a:avLst/>
          </a:prstGeom>
        </p:spPr>
      </p:pic>
      <p:pic>
        <p:nvPicPr>
          <p:cNvPr id="4" name="Picture 3" descr="Figure2g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" y="1422127"/>
            <a:ext cx="2880000" cy="2051323"/>
          </a:xfrm>
          <a:prstGeom prst="rect">
            <a:avLst/>
          </a:prstGeom>
        </p:spPr>
      </p:pic>
      <p:pic>
        <p:nvPicPr>
          <p:cNvPr id="5" name="Picture 4" descr="Figure2h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0" y="3556000"/>
            <a:ext cx="2880000" cy="205132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55700"/>
            <a:ext cx="2235200" cy="3302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6165850"/>
            <a:ext cx="1079500" cy="444500"/>
          </a:xfrm>
          <a:prstGeom prst="rect">
            <a:avLst/>
          </a:prstGeom>
        </p:spPr>
      </p:pic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5" y="152400"/>
            <a:ext cx="9034379" cy="685800"/>
          </a:xfrm>
        </p:spPr>
        <p:txBody>
          <a:bodyPr/>
          <a:lstStyle/>
          <a:p>
            <a:r>
              <a:rPr lang="en-US" sz="3400" dirty="0" smtClean="0"/>
              <a:t>Beam optics without absorption</a:t>
            </a:r>
            <a:endParaRPr lang="en-US" sz="3400" dirty="0"/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-206600" y="65813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  <p:pic>
        <p:nvPicPr>
          <p:cNvPr id="15" name="Picture 14" descr="Figure6NoGLDy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4197351"/>
            <a:ext cx="2916000" cy="2076963"/>
          </a:xfrm>
          <a:prstGeom prst="rect">
            <a:avLst/>
          </a:prstGeom>
        </p:spPr>
      </p:pic>
      <p:pic>
        <p:nvPicPr>
          <p:cNvPr id="16" name="Picture 15" descr="Figure6NoGLDy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33" y="4197351"/>
            <a:ext cx="2916000" cy="2076963"/>
          </a:xfrm>
          <a:prstGeom prst="rect">
            <a:avLst/>
          </a:prstGeom>
        </p:spPr>
      </p:pic>
      <p:pic>
        <p:nvPicPr>
          <p:cNvPr id="17" name="Picture 16" descr="Figure6NoGLDy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00" y="4197351"/>
            <a:ext cx="2916000" cy="2076963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151" y="1390137"/>
            <a:ext cx="3059999" cy="2218499"/>
            <a:chOff x="57150" y="1390137"/>
            <a:chExt cx="2673350" cy="2076963"/>
          </a:xfrm>
        </p:grpSpPr>
        <p:pic>
          <p:nvPicPr>
            <p:cNvPr id="3" name="Picture 2" descr="figure6aNoGL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83"/>
            <a:stretch/>
          </p:blipFill>
          <p:spPr>
            <a:xfrm>
              <a:off x="57150" y="1390137"/>
              <a:ext cx="2508250" cy="207696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2451100" y="1390137"/>
              <a:ext cx="279400" cy="1784863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11" charset="0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024801" y="1390137"/>
            <a:ext cx="3059999" cy="2218499"/>
            <a:chOff x="6177200" y="1390137"/>
            <a:chExt cx="2687400" cy="2076963"/>
          </a:xfrm>
        </p:grpSpPr>
        <p:pic>
          <p:nvPicPr>
            <p:cNvPr id="14" name="Picture 13" descr="figure6eNoGL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37"/>
            <a:stretch/>
          </p:blipFill>
          <p:spPr>
            <a:xfrm>
              <a:off x="6177200" y="1390137"/>
              <a:ext cx="2509600" cy="20769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8585200" y="1402837"/>
              <a:ext cx="279400" cy="1784863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11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38222" y="1389336"/>
            <a:ext cx="3059999" cy="2232000"/>
            <a:chOff x="3114480" y="1390137"/>
            <a:chExt cx="2676720" cy="2076963"/>
          </a:xfrm>
        </p:grpSpPr>
        <p:pic>
          <p:nvPicPr>
            <p:cNvPr id="13" name="Picture 12" descr="figure6cNoGL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03"/>
            <a:stretch/>
          </p:blipFill>
          <p:spPr>
            <a:xfrm>
              <a:off x="3114480" y="1390137"/>
              <a:ext cx="2498920" cy="20769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5511800" y="1415537"/>
              <a:ext cx="279400" cy="1784863"/>
            </a:xfrm>
            <a:prstGeom prst="rect">
              <a:avLst/>
            </a:prstGeom>
            <a:solidFill>
              <a:schemeClr val="bg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111" charset="0"/>
              </a:endParaRPr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1092200"/>
            <a:ext cx="1066800" cy="3302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047750"/>
            <a:ext cx="1155700" cy="4699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092200"/>
            <a:ext cx="1244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2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optics with absorption</a:t>
            </a:r>
            <a:endParaRPr lang="en-US" dirty="0"/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  <p:pic>
        <p:nvPicPr>
          <p:cNvPr id="13" name="Picture 12" descr="Figure6aDy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750"/>
            <a:ext cx="2880000" cy="2051321"/>
          </a:xfrm>
          <a:prstGeom prst="rect">
            <a:avLst/>
          </a:prstGeom>
        </p:spPr>
      </p:pic>
      <p:pic>
        <p:nvPicPr>
          <p:cNvPr id="14" name="Picture 13" descr="Figure6cDy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4222750"/>
            <a:ext cx="2880000" cy="2051321"/>
          </a:xfrm>
          <a:prstGeom prst="rect">
            <a:avLst/>
          </a:prstGeom>
        </p:spPr>
      </p:pic>
      <p:pic>
        <p:nvPicPr>
          <p:cNvPr id="15" name="Picture 14" descr="Figure6eDy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235450"/>
            <a:ext cx="2880000" cy="2051321"/>
          </a:xfrm>
          <a:prstGeom prst="rect">
            <a:avLst/>
          </a:prstGeom>
        </p:spPr>
      </p:pic>
      <p:pic>
        <p:nvPicPr>
          <p:cNvPr id="16" name="Picture 15" descr="Figure6a.pdf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1"/>
          <a:stretch/>
        </p:blipFill>
        <p:spPr>
          <a:xfrm>
            <a:off x="50800" y="1397000"/>
            <a:ext cx="2879999" cy="223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2806062" y="1543050"/>
            <a:ext cx="318138" cy="190649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-111" charset="0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060450"/>
            <a:ext cx="1155700" cy="469900"/>
          </a:xfrm>
          <a:prstGeom prst="rect">
            <a:avLst/>
          </a:prstGeom>
        </p:spPr>
      </p:pic>
      <p:pic>
        <p:nvPicPr>
          <p:cNvPr id="18" name="Picture 17" descr="Figure6e.pdf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1"/>
          <a:stretch/>
        </p:blipFill>
        <p:spPr>
          <a:xfrm>
            <a:off x="6111556" y="1397000"/>
            <a:ext cx="2880000" cy="2232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8845187" y="1530350"/>
            <a:ext cx="318138" cy="190649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-111" charset="0"/>
            </a:endParaRPr>
          </a:p>
        </p:txBody>
      </p:sp>
      <p:pic>
        <p:nvPicPr>
          <p:cNvPr id="17" name="Picture 16" descr="Figure6c.pdf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1"/>
          <a:stretch/>
        </p:blipFill>
        <p:spPr>
          <a:xfrm>
            <a:off x="2997200" y="1377950"/>
            <a:ext cx="2880000" cy="2232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5762900" y="1543050"/>
            <a:ext cx="318138" cy="190649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itchFamily="-111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1092200"/>
            <a:ext cx="1066800" cy="330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104900"/>
            <a:ext cx="1244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4556" y="4771873"/>
            <a:ext cx="6692994" cy="169277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Quasiclassical</a:t>
            </a:r>
            <a:r>
              <a:rPr lang="de-DE" sz="2800" dirty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description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Bloch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oscillations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in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lattices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Tight-binding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Hamiltonian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Bloch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oscillations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classical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explanation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non-Hermitian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case</a:t>
            </a:r>
            <a:endParaRPr lang="de-DE" sz="2400" dirty="0" smtClea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90238" y="1194032"/>
            <a:ext cx="7221013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Beam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dynamics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with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gain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and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loss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latin typeface="Century Gothic"/>
              </a:rPr>
              <a:t>Schrödinger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dynamics</a:t>
            </a:r>
            <a:r>
              <a:rPr lang="de-DE" sz="2400" dirty="0" smtClean="0">
                <a:latin typeface="Century Gothic"/>
              </a:rPr>
              <a:t> in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guides</a:t>
            </a:r>
            <a:r>
              <a:rPr lang="de-DE" sz="2400" dirty="0" smtClean="0">
                <a:latin typeface="Century Gothic"/>
              </a:rPr>
              <a:t>, semiclassical </a:t>
            </a:r>
            <a:r>
              <a:rPr lang="de-DE" sz="2400" dirty="0" err="1" smtClean="0">
                <a:latin typeface="Century Gothic"/>
              </a:rPr>
              <a:t>limit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with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Gaussians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packets</a:t>
            </a:r>
            <a:r>
              <a:rPr lang="de-DE" sz="2400" dirty="0" smtClean="0">
                <a:latin typeface="Century Gothic"/>
              </a:rPr>
              <a:t>, a PT-</a:t>
            </a:r>
            <a:r>
              <a:rPr lang="de-DE" sz="2400" dirty="0" err="1" smtClean="0">
                <a:latin typeface="Century Gothic"/>
              </a:rPr>
              <a:t>symmetric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</a:t>
            </a:r>
            <a:endParaRPr lang="de-DE" sz="2400" dirty="0" smtClean="0">
              <a:latin typeface="Century Gothic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8543" y="3408090"/>
            <a:ext cx="9144000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Semiclassical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limit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quantum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systems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– a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general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structure</a:t>
            </a:r>
            <a:endParaRPr lang="de-DE" sz="2800" dirty="0" smtClean="0">
              <a:solidFill>
                <a:srgbClr val="3333CC"/>
              </a:solidFill>
              <a:latin typeface="Century Gothic"/>
            </a:endParaRPr>
          </a:p>
        </p:txBody>
      </p:sp>
      <p:pic>
        <p:nvPicPr>
          <p:cNvPr id="9" name="Picture 8" descr="Figure1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0647" r="12588" b="11674"/>
          <a:stretch/>
        </p:blipFill>
        <p:spPr>
          <a:xfrm>
            <a:off x="121446" y="1245260"/>
            <a:ext cx="1776570" cy="1579988"/>
          </a:xfrm>
          <a:prstGeom prst="rect">
            <a:avLst/>
          </a:prstGeom>
        </p:spPr>
      </p:pic>
      <p:pic>
        <p:nvPicPr>
          <p:cNvPr id="11" name="Picture 10" descr="Figure1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6948" r="19305" b="15108"/>
          <a:stretch/>
        </p:blipFill>
        <p:spPr>
          <a:xfrm>
            <a:off x="7117550" y="4766656"/>
            <a:ext cx="2026450" cy="18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200" dirty="0" smtClean="0"/>
              <a:t>“Semiclassical” dynamics – general structure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9393" y="2302842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Ansatz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for time-evolved state: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9" y="3113365"/>
            <a:ext cx="8889681" cy="8081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54793" y="3026203"/>
            <a:ext cx="9036000" cy="98383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32" y="1630943"/>
            <a:ext cx="2635719" cy="36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400" y="1100336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Time evolution with general non-Hermitian Hamiltonian: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99" y="429071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Taylor expansion of H around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centre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of wave packet up to second order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91" y="550764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Coupled dynamical equations for phase space coordinates and (co)variances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850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8" y="1107929"/>
            <a:ext cx="2635719" cy="360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781219"/>
            <a:ext cx="5956300" cy="2006600"/>
          </a:xfrm>
          <a:prstGeom prst="rect">
            <a:avLst/>
          </a:prstGeom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319392" y="1657570"/>
            <a:ext cx="6551992" cy="2304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69863" y="4243198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With covariance matrix   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31" y="4382600"/>
            <a:ext cx="266700" cy="292100"/>
          </a:xfrm>
          <a:prstGeom prst="rect">
            <a:avLst/>
          </a:prstGeom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-228331" y="6599709"/>
            <a:ext cx="94074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R. Schubert, 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PRA 83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, 060101(R) (2011) 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200" dirty="0" smtClean="0"/>
              <a:t>“Semiclassical” dynamics – general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1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4556" y="4771873"/>
            <a:ext cx="6692994" cy="169277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Quasiclassical</a:t>
            </a:r>
            <a:r>
              <a:rPr lang="de-DE" sz="2800" dirty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description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Bloch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oscillations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in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lattices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Tight-binding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Hamiltonian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Bloch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oscillations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classical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explanation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non-Hermitian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case</a:t>
            </a:r>
            <a:endParaRPr lang="de-DE" sz="2400" dirty="0" smtClea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90238" y="1194032"/>
            <a:ext cx="7221013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Beam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dynamics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with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gain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and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loss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latin typeface="Century Gothic"/>
              </a:rPr>
              <a:t>Schrödinger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dynamics</a:t>
            </a:r>
            <a:r>
              <a:rPr lang="de-DE" sz="2400" dirty="0" smtClean="0">
                <a:latin typeface="Century Gothic"/>
              </a:rPr>
              <a:t> in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guides</a:t>
            </a:r>
            <a:r>
              <a:rPr lang="de-DE" sz="2400" dirty="0" smtClean="0">
                <a:latin typeface="Century Gothic"/>
              </a:rPr>
              <a:t>, semiclassical </a:t>
            </a:r>
            <a:r>
              <a:rPr lang="de-DE" sz="2400" dirty="0" err="1" smtClean="0">
                <a:latin typeface="Century Gothic"/>
              </a:rPr>
              <a:t>limit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with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Gaussians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packets</a:t>
            </a:r>
            <a:r>
              <a:rPr lang="de-DE" sz="2400" dirty="0" smtClean="0">
                <a:latin typeface="Century Gothic"/>
              </a:rPr>
              <a:t>, a PT-</a:t>
            </a:r>
            <a:r>
              <a:rPr lang="de-DE" sz="2400" dirty="0" err="1" smtClean="0">
                <a:latin typeface="Century Gothic"/>
              </a:rPr>
              <a:t>symmetric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</a:t>
            </a:r>
            <a:endParaRPr lang="de-DE" sz="2400" dirty="0" smtClean="0">
              <a:latin typeface="Century Gothic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8543" y="3408090"/>
            <a:ext cx="9144000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Semiclassical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limit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quantum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systems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– a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general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structure</a:t>
            </a:r>
            <a:endParaRPr lang="de-DE" sz="2800" dirty="0" smtClean="0">
              <a:solidFill>
                <a:srgbClr val="3333CC"/>
              </a:solidFill>
              <a:latin typeface="Century Gothic"/>
            </a:endParaRPr>
          </a:p>
        </p:txBody>
      </p:sp>
      <p:pic>
        <p:nvPicPr>
          <p:cNvPr id="9" name="Picture 8" descr="Figure1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0647" r="12588" b="11674"/>
          <a:stretch/>
        </p:blipFill>
        <p:spPr>
          <a:xfrm>
            <a:off x="121446" y="1245260"/>
            <a:ext cx="1776570" cy="1579988"/>
          </a:xfrm>
          <a:prstGeom prst="rect">
            <a:avLst/>
          </a:prstGeom>
        </p:spPr>
      </p:pic>
      <p:pic>
        <p:nvPicPr>
          <p:cNvPr id="11" name="Picture 10" descr="Figure1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6948" r="19305" b="15108"/>
          <a:stretch/>
        </p:blipFill>
        <p:spPr>
          <a:xfrm>
            <a:off x="7117550" y="4766656"/>
            <a:ext cx="2026450" cy="18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4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8" y="1107929"/>
            <a:ext cx="2635719" cy="360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781219"/>
            <a:ext cx="5956300" cy="2006600"/>
          </a:xfrm>
          <a:prstGeom prst="rect">
            <a:avLst/>
          </a:prstGeom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319392" y="1657570"/>
            <a:ext cx="6551992" cy="2304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3" y="5044815"/>
            <a:ext cx="8669686" cy="46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863" y="4243198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With covariance matrix   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31" y="4382600"/>
            <a:ext cx="266700" cy="2921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200" dirty="0" smtClean="0"/>
              <a:t>“Semiclassical” dynamics – general structure</a:t>
            </a:r>
            <a:endParaRPr lang="en-US" sz="3200" dirty="0"/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-228331" y="6599709"/>
            <a:ext cx="94074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R. Schubert, 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PRA 83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, 060101(R) (2011) 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8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38" y="1107929"/>
            <a:ext cx="2635719" cy="360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1781219"/>
            <a:ext cx="5956300" cy="20066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8" y="5856834"/>
            <a:ext cx="6985000" cy="495300"/>
          </a:xfrm>
          <a:prstGeom prst="rect">
            <a:avLst/>
          </a:prstGeom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319392" y="1657570"/>
            <a:ext cx="6551992" cy="2304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949447" y="5739223"/>
            <a:ext cx="7308000" cy="71999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3" y="5044815"/>
            <a:ext cx="8669686" cy="4679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9863" y="4243198"/>
            <a:ext cx="4634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With covariance matrix   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31" y="4382600"/>
            <a:ext cx="266700" cy="2921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200" dirty="0" smtClean="0"/>
              <a:t>“Semiclassical” dynamics – general structure</a:t>
            </a:r>
            <a:endParaRPr lang="en-US" sz="3200" dirty="0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-228331" y="6599709"/>
            <a:ext cx="94074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R. Schubert, 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PRA 83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, 060101(R) (2011) 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1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tric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5000"/>
            <a:ext cx="4114800" cy="3247527"/>
          </a:xfrm>
          <a:prstGeom prst="rect">
            <a:avLst/>
          </a:prstGeom>
        </p:spPr>
      </p:pic>
      <p:pic>
        <p:nvPicPr>
          <p:cNvPr id="12" name="Picture 11" descr="symplectic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3810000" cy="3228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2791463"/>
            <a:ext cx="2209800" cy="804581"/>
          </a:xfrm>
          <a:prstGeom prst="rect">
            <a:avLst/>
          </a:prstGeom>
          <a:solidFill>
            <a:schemeClr val="bg1"/>
          </a:solidFill>
          <a:ln w="31750">
            <a:solidFill>
              <a:srgbClr val="2D2DB9"/>
            </a:solidFill>
          </a:ln>
        </p:spPr>
        <p:txBody>
          <a:bodyPr wrap="square" lIns="144000" tIns="93600" bIns="93600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Hermitian part: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symplectic 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199" y="4267200"/>
            <a:ext cx="2666997" cy="804581"/>
          </a:xfrm>
          <a:prstGeom prst="rect">
            <a:avLst/>
          </a:prstGeom>
          <a:solidFill>
            <a:srgbClr val="FFFFFF"/>
          </a:solidFill>
          <a:ln w="31750">
            <a:solidFill>
              <a:srgbClr val="2D2DB9"/>
            </a:solidFill>
          </a:ln>
        </p:spPr>
        <p:txBody>
          <a:bodyPr wrap="square" lIns="144000" tIns="93600" bIns="93600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Anti-Hermitian part: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/>
              </a:rPr>
              <a:t>metric flow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2646780" y="1133013"/>
            <a:ext cx="3810000" cy="1187999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7856" y="4985435"/>
            <a:ext cx="313044" cy="323165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2156" y="5010835"/>
            <a:ext cx="313044" cy="323165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161" y="3364895"/>
            <a:ext cx="313044" cy="323165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5117495" y="3373140"/>
            <a:ext cx="313044" cy="323165"/>
          </a:xfrm>
          <a:prstGeom prst="rect">
            <a:avLst/>
          </a:prstGeom>
          <a:solidFill>
            <a:schemeClr val="bg1"/>
          </a:solidFill>
        </p:spPr>
        <p:txBody>
          <a:bodyPr wrap="none" t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smtClean="0"/>
              <a:t>The generalised canonical equations   </a:t>
            </a:r>
            <a:endParaRPr lang="de-DE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541020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entury Gothic"/>
              </a:rPr>
              <a:t>Hamiltonian (conservative) dynamics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53340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entury Gothic"/>
              </a:rPr>
              <a:t>Aims to drive the dynamics on the “direct” way towards a minimum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</a:rPr>
              <a:t>of      </a:t>
            </a:r>
            <a:r>
              <a:rPr lang="en-US" sz="2000" dirty="0">
                <a:solidFill>
                  <a:srgbClr val="000000"/>
                </a:solidFill>
                <a:latin typeface="Century Gothic"/>
              </a:rPr>
              <a:t>.  </a:t>
            </a:r>
          </a:p>
          <a:p>
            <a:pPr marL="514350" indent="-514350" algn="ctr"/>
            <a:endParaRPr lang="en-US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819400" y="6587115"/>
            <a:ext cx="63246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>
                <a:solidFill>
                  <a:srgbClr val="FFFFFF"/>
                </a:solidFill>
                <a:latin typeface="Century Gothic"/>
              </a:rPr>
              <a:t>EMG,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 M. </a:t>
            </a:r>
            <a:r>
              <a:rPr lang="de-DE" sz="1600" dirty="0" err="1" smtClean="0">
                <a:solidFill>
                  <a:srgbClr val="FFFFFF"/>
                </a:solidFill>
                <a:latin typeface="Century Gothic"/>
              </a:rPr>
              <a:t>Höning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, and H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. J. </a:t>
            </a:r>
            <a:r>
              <a:rPr lang="de-DE" sz="1600" dirty="0" err="1" smtClean="0">
                <a:solidFill>
                  <a:srgbClr val="FFFFFF"/>
                </a:solidFill>
                <a:latin typeface="Century Gothic"/>
              </a:rPr>
              <a:t>Korsch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 J. Phys. A </a:t>
            </a:r>
            <a:r>
              <a:rPr lang="de-DE" sz="1600" b="1" dirty="0" smtClean="0">
                <a:solidFill>
                  <a:srgbClr val="FFFFFF"/>
                </a:solidFill>
                <a:latin typeface="Century Gothic"/>
              </a:rPr>
              <a:t>43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, 075306 (2010)</a:t>
            </a:r>
            <a:endParaRPr lang="de-DE" sz="16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50" y="1241528"/>
            <a:ext cx="3493473" cy="1007998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57" y="6031144"/>
            <a:ext cx="3683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6" y="1664895"/>
            <a:ext cx="5770481" cy="1944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00" y="4555962"/>
            <a:ext cx="6599986" cy="467999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64363" y="1541246"/>
            <a:ext cx="6299989" cy="2196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056556" y="4438350"/>
            <a:ext cx="7055996" cy="68399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746" y="999707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Dynamics of position and momentum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26637"/>
            <a:ext cx="648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Coupled to covariance dynamics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97525"/>
            <a:ext cx="914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Resulting dynamics of squared norm/total power: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34" y="6006096"/>
            <a:ext cx="5214846" cy="467999"/>
          </a:xfrm>
          <a:prstGeom prst="rect">
            <a:avLst/>
          </a:prstGeom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751731" y="5878363"/>
            <a:ext cx="5653756" cy="68399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200" dirty="0" smtClean="0"/>
              <a:t>“Semiclassical” dynamics – general structure</a:t>
            </a:r>
            <a:endParaRPr lang="en-US" sz="3200" dirty="0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-228331" y="6599709"/>
            <a:ext cx="940744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R. Schubert, 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PRA 83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, 060101(R) (2011) 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0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4556" y="4771873"/>
            <a:ext cx="6692994" cy="169277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Quasiclassical</a:t>
            </a:r>
            <a:r>
              <a:rPr lang="de-DE" sz="2800" dirty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description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Bloch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oscillations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in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lattices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Tight-binding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Hamiltonian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Bloch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oscillations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classical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explanation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non-Hermitian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case</a:t>
            </a:r>
            <a:endParaRPr lang="de-DE" sz="2400" dirty="0" smtClea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90238" y="1430754"/>
            <a:ext cx="7221013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Beam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dynamics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with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gain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and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loss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latin typeface="Century Gothic"/>
              </a:rPr>
              <a:t>Schrödinger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dynamics</a:t>
            </a:r>
            <a:r>
              <a:rPr lang="de-DE" sz="2400" dirty="0" smtClean="0">
                <a:latin typeface="Century Gothic"/>
              </a:rPr>
              <a:t> in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guides</a:t>
            </a:r>
            <a:r>
              <a:rPr lang="de-DE" sz="2400" dirty="0" smtClean="0">
                <a:latin typeface="Century Gothic"/>
              </a:rPr>
              <a:t>, semiclassical </a:t>
            </a:r>
            <a:r>
              <a:rPr lang="de-DE" sz="2400" dirty="0" err="1" smtClean="0">
                <a:latin typeface="Century Gothic"/>
              </a:rPr>
              <a:t>limit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with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Gaussians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packets</a:t>
            </a:r>
            <a:r>
              <a:rPr lang="de-DE" sz="2400" dirty="0" smtClean="0">
                <a:latin typeface="Century Gothic"/>
              </a:rPr>
              <a:t>, a PT-</a:t>
            </a:r>
            <a:r>
              <a:rPr lang="de-DE" sz="2400" dirty="0" err="1" smtClean="0">
                <a:latin typeface="Century Gothic"/>
              </a:rPr>
              <a:t>symmetric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</a:t>
            </a:r>
            <a:endParaRPr lang="de-DE" sz="2400" dirty="0" smtClean="0">
              <a:latin typeface="Century Gothic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8543" y="3408090"/>
            <a:ext cx="9144000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Semiclassical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limit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quantum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systems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– a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general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structure</a:t>
            </a:r>
            <a:endParaRPr lang="de-DE" sz="2800" dirty="0" smtClean="0">
              <a:solidFill>
                <a:srgbClr val="3333CC"/>
              </a:solidFill>
              <a:latin typeface="Century Gothic"/>
            </a:endParaRPr>
          </a:p>
        </p:txBody>
      </p:sp>
      <p:pic>
        <p:nvPicPr>
          <p:cNvPr id="9" name="Picture 8" descr="Figure1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0647" r="12588" b="11674"/>
          <a:stretch/>
        </p:blipFill>
        <p:spPr>
          <a:xfrm>
            <a:off x="121446" y="1245260"/>
            <a:ext cx="1776570" cy="1579988"/>
          </a:xfrm>
          <a:prstGeom prst="rect">
            <a:avLst/>
          </a:prstGeom>
        </p:spPr>
      </p:pic>
      <p:pic>
        <p:nvPicPr>
          <p:cNvPr id="11" name="Picture 10" descr="Figure1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6948" r="19305" b="15108"/>
          <a:stretch/>
        </p:blipFill>
        <p:spPr>
          <a:xfrm>
            <a:off x="7117550" y="4766656"/>
            <a:ext cx="2026450" cy="18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Single-band </a:t>
            </a:r>
            <a:r>
              <a:rPr lang="de-DE" sz="3200" dirty="0" err="1" smtClean="0"/>
              <a:t>tight</a:t>
            </a:r>
            <a:r>
              <a:rPr lang="de-DE" sz="3200" dirty="0" err="1"/>
              <a:t>-</a:t>
            </a:r>
            <a:r>
              <a:rPr lang="de-DE" sz="3200" dirty="0" err="1" smtClean="0"/>
              <a:t>binding</a:t>
            </a:r>
            <a:r>
              <a:rPr lang="de-DE" sz="3200" dirty="0" smtClean="0"/>
              <a:t> </a:t>
            </a:r>
            <a:r>
              <a:rPr lang="de-DE" sz="3200" dirty="0" err="1" smtClean="0"/>
              <a:t>Hamiltonian</a:t>
            </a:r>
            <a:endParaRPr lang="de-DE" sz="3200" dirty="0"/>
          </a:p>
        </p:txBody>
      </p:sp>
      <p:pic>
        <p:nvPicPr>
          <p:cNvPr id="41268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840662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683" name="Picture 11" descr="lattic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t="10001" r="16652" b="20000"/>
          <a:stretch>
            <a:fillRect/>
          </a:stretch>
        </p:blipFill>
        <p:spPr bwMode="auto">
          <a:xfrm>
            <a:off x="0" y="3500438"/>
            <a:ext cx="4351338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8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076700"/>
            <a:ext cx="857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688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582612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69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292600"/>
            <a:ext cx="5572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2691" name="Rectangle 19"/>
          <p:cNvSpPr>
            <a:spLocks noChangeArrowheads="1"/>
          </p:cNvSpPr>
          <p:nvPr/>
        </p:nvSpPr>
        <p:spPr bwMode="auto">
          <a:xfrm>
            <a:off x="395288" y="1196975"/>
            <a:ext cx="8280400" cy="1152525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1365478" y="2349500"/>
            <a:ext cx="23654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On-site </a:t>
            </a:r>
            <a:r>
              <a:rPr lang="de-DE" sz="2400" dirty="0" err="1"/>
              <a:t>energy</a:t>
            </a:r>
            <a:endParaRPr lang="de-DE" sz="2400" dirty="0"/>
          </a:p>
        </p:txBody>
      </p:sp>
      <p:sp>
        <p:nvSpPr>
          <p:cNvPr id="412693" name="Text Box 21"/>
          <p:cNvSpPr txBox="1">
            <a:spLocks noChangeArrowheads="1"/>
          </p:cNvSpPr>
          <p:nvPr/>
        </p:nvSpPr>
        <p:spPr bwMode="auto">
          <a:xfrm>
            <a:off x="4028747" y="2399518"/>
            <a:ext cx="5115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Tunneling/</a:t>
            </a:r>
            <a:r>
              <a:rPr lang="de-DE" sz="2400" dirty="0" err="1" smtClean="0"/>
              <a:t>hopping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err="1" smtClean="0"/>
              <a:t>sites</a:t>
            </a:r>
            <a:endParaRPr lang="de-DE" sz="2400" dirty="0"/>
          </a:p>
        </p:txBody>
      </p:sp>
      <p:sp>
        <p:nvSpPr>
          <p:cNvPr id="412694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>
                <a:solidFill>
                  <a:schemeClr val="bg1"/>
                </a:solidFill>
                <a:latin typeface="Arial Unicode MS" charset="0"/>
              </a:rPr>
              <a:t>T. Hartmann, F. Keck, S. Mossmann, and H.J. Korsch, New J. Phys. 6  (2004) 2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 rot="16200000">
            <a:off x="4160165" y="4518492"/>
            <a:ext cx="17770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 smtClean="0"/>
              <a:t>Lattice</a:t>
            </a:r>
            <a:r>
              <a:rPr lang="de-DE" sz="2400" dirty="0" smtClean="0"/>
              <a:t> </a:t>
            </a:r>
            <a:r>
              <a:rPr lang="de-DE" sz="2400" dirty="0" err="1" smtClean="0"/>
              <a:t>site</a:t>
            </a:r>
            <a:endParaRPr lang="de-DE" sz="2400" dirty="0"/>
          </a:p>
        </p:txBody>
      </p:sp>
      <p:pic>
        <p:nvPicPr>
          <p:cNvPr id="3" name="Picture 2" descr="bloch1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927"/>
          <a:stretch/>
        </p:blipFill>
        <p:spPr>
          <a:xfrm>
            <a:off x="5279522" y="3245587"/>
            <a:ext cx="3864478" cy="34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Algebraic formulation</a:t>
            </a:r>
            <a:endParaRPr lang="en-GB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" y="3179709"/>
            <a:ext cx="8851900" cy="64723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32" y="1228708"/>
            <a:ext cx="4460360" cy="821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440" y="2332023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With the shift algebra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27" y="3916037"/>
            <a:ext cx="6731997" cy="412808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084531" y="1141751"/>
            <a:ext cx="4983561" cy="98501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04635" y="3024626"/>
            <a:ext cx="8965315" cy="1434626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Algebraic formulation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9855" y="4748582"/>
            <a:ext cx="7417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Define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quasimomentum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operator     via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32" y="1228708"/>
            <a:ext cx="4460360" cy="821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440" y="2332023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With the shift algebra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084531" y="1141751"/>
            <a:ext cx="4983561" cy="98501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55" y="4784809"/>
            <a:ext cx="1358900" cy="4064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15" y="5977612"/>
            <a:ext cx="1612900" cy="495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58" y="4826227"/>
            <a:ext cx="2286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412" y="5399593"/>
            <a:ext cx="850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“Conjugate” of the discrete position operator: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" y="3179709"/>
            <a:ext cx="8851900" cy="647236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27" y="3916037"/>
            <a:ext cx="6731997" cy="412808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4635" y="3024626"/>
            <a:ext cx="8965315" cy="1434626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8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sz="3200" dirty="0" smtClean="0"/>
              <a:t>Bloch oscillations – </a:t>
            </a:r>
            <a:r>
              <a:rPr lang="en-GB" sz="3200" dirty="0" err="1" smtClean="0"/>
              <a:t>quasiclassical</a:t>
            </a:r>
            <a:r>
              <a:rPr lang="en-GB" sz="3200" dirty="0" smtClean="0"/>
              <a:t> explanation</a:t>
            </a:r>
            <a:endParaRPr lang="en-GB" sz="32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37583"/>
            <a:ext cx="8153400" cy="838200"/>
          </a:xfrm>
          <a:prstGeom prst="rect">
            <a:avLst/>
          </a:prstGeo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03706" y="1141751"/>
            <a:ext cx="8559019" cy="985013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8440" y="2207769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Heisenberg equations of motion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962477"/>
            <a:ext cx="7277100" cy="977900"/>
          </a:xfrm>
          <a:prstGeom prst="rect">
            <a:avLst/>
          </a:prstGeom>
        </p:spPr>
      </p:pic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17751" y="2785066"/>
            <a:ext cx="7713679" cy="1356654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18440" y="4344367"/>
            <a:ext cx="4519186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Acceleration theorem: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05" y="4438054"/>
            <a:ext cx="4025900" cy="419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8440" y="4933679"/>
            <a:ext cx="382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Ehrenfest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theorem: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61" y="5608763"/>
            <a:ext cx="5295900" cy="876300"/>
          </a:xfrm>
          <a:prstGeom prst="rect">
            <a:avLst/>
          </a:prstGeom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574461" y="5488145"/>
            <a:ext cx="6004414" cy="1080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0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Non-Hermitian tight-binding lattice</a:t>
            </a:r>
            <a:endParaRPr lang="en-GB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6" y="1278017"/>
            <a:ext cx="8712000" cy="1101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25" y="2661223"/>
            <a:ext cx="2844800" cy="406400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71843" y="1129871"/>
            <a:ext cx="8892000" cy="143955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0639" y="3463482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Quasiclassical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dynamics?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S.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Longhi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PRA 92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, 042116 (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2015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221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400" dirty="0" smtClean="0"/>
              <a:t>Beam propagation in optical waveguides</a:t>
            </a:r>
            <a:endParaRPr lang="en-US" sz="3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68391" y="2230082"/>
            <a:ext cx="5245209" cy="121400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138535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Propagation of electric field amplitude      in paraxial approximation in direction   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57" y="1244600"/>
            <a:ext cx="254000" cy="381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1758950"/>
            <a:ext cx="190500" cy="190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374900"/>
            <a:ext cx="4940300" cy="9652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1701800" y="3060700"/>
            <a:ext cx="635000" cy="889000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7" idx="0"/>
          </p:cNvCxnSpPr>
          <p:nvPr/>
        </p:nvCxnSpPr>
        <p:spPr bwMode="auto">
          <a:xfrm flipH="1" flipV="1">
            <a:off x="6197600" y="3060700"/>
            <a:ext cx="461169" cy="870118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2" idx="0"/>
          </p:cNvCxnSpPr>
          <p:nvPr/>
        </p:nvCxnSpPr>
        <p:spPr bwMode="auto">
          <a:xfrm flipV="1">
            <a:off x="4051300" y="3340100"/>
            <a:ext cx="203200" cy="522357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4743281"/>
            <a:ext cx="4191000" cy="723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142" y="3875157"/>
            <a:ext cx="161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entury Gothic"/>
              </a:rPr>
              <a:t>Effective </a:t>
            </a:r>
            <a:endParaRPr lang="en-US" sz="20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40150"/>
            <a:ext cx="1016000" cy="698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4987" y="3862457"/>
            <a:ext cx="195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entury Gothic"/>
              </a:rPr>
              <a:t>Reference  refractive index</a:t>
            </a:r>
            <a:endParaRPr lang="en-US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5537" y="3930818"/>
            <a:ext cx="344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entury Gothic"/>
              </a:rPr>
              <a:t>Refractive index modulation in x direction:</a:t>
            </a:r>
            <a:endParaRPr lang="en-US" sz="20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900" y="5530681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Gaussian approximation yields “geometric optics” beam dynamics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968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Non-Hermitian tight-binding lattice</a:t>
            </a:r>
            <a:endParaRPr lang="en-GB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6" y="1278017"/>
            <a:ext cx="8712000" cy="1101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25" y="2661223"/>
            <a:ext cx="2844800" cy="406400"/>
          </a:xfrm>
          <a:prstGeom prst="rect">
            <a:avLst/>
          </a:prstGeom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71843" y="1129871"/>
            <a:ext cx="8892000" cy="1439558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0639" y="3463482"/>
            <a:ext cx="500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Quasiclassical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dynamics?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241" y="4185383"/>
            <a:ext cx="778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Modified Heisenberg equations of motion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3" y="4973945"/>
            <a:ext cx="7560401" cy="7482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65613" y="5866684"/>
            <a:ext cx="358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not directly useful…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51" y="6035875"/>
            <a:ext cx="2232000" cy="304858"/>
          </a:xfrm>
          <a:prstGeom prst="rect">
            <a:avLst/>
          </a:prstGeom>
        </p:spPr>
      </p:pic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S.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Longhi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PRA 92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, 042116 (</a:t>
            </a:r>
            <a:r>
              <a:rPr lang="pl-PL" sz="1600" b="1" dirty="0" smtClean="0">
                <a:solidFill>
                  <a:schemeClr val="bg1"/>
                </a:solidFill>
                <a:latin typeface="Arial Unicode MS" charset="0"/>
              </a:rPr>
              <a:t>2015</a:t>
            </a:r>
            <a:r>
              <a:rPr lang="pl-PL" sz="1600" b="1" dirty="0">
                <a:solidFill>
                  <a:schemeClr val="bg1"/>
                </a:solidFill>
                <a:latin typeface="Arial Unicode MS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77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16" y="1664895"/>
            <a:ext cx="5770481" cy="1944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00" y="4555962"/>
            <a:ext cx="6599986" cy="467999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464363" y="1541246"/>
            <a:ext cx="6299989" cy="21960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056556" y="4438350"/>
            <a:ext cx="7055996" cy="68399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746" y="999707"/>
            <a:ext cx="710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Dynamics of position and momentum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26637"/>
            <a:ext cx="648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Coupled to covariance dynamics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97525"/>
            <a:ext cx="914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Resulting dynamics of squared norm/total power: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34" y="6006096"/>
            <a:ext cx="5214846" cy="467999"/>
          </a:xfrm>
          <a:prstGeom prst="rect">
            <a:avLst/>
          </a:prstGeom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751731" y="5878363"/>
            <a:ext cx="5653756" cy="68399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sz="3200" dirty="0" smtClean="0"/>
              <a:t>“Semiclassical” dynamics – general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695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 of narrow momentum packets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552" y="999707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Can be analytically solved to yield: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77" y="1721224"/>
            <a:ext cx="27686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961" y="1675327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Acceleration theorem: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 of narrow momentum packets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552" y="999707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Can be analytically solved to yield: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77" y="1721224"/>
            <a:ext cx="27686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961" y="1675327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Acceleration theorem: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5" y="2994461"/>
            <a:ext cx="5016500" cy="62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957" y="2378515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Dynamics of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centre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00615" y="2994461"/>
            <a:ext cx="727263" cy="206513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70248" y="2332618"/>
            <a:ext cx="172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Constant covariance</a:t>
            </a:r>
            <a:endParaRPr lang="en-GB" sz="20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5" y="4308998"/>
            <a:ext cx="3771900" cy="46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7120" y="3739032"/>
            <a:ext cx="4200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 smtClean="0"/>
              <a:t>Fieldfree</a:t>
            </a:r>
            <a:r>
              <a:rPr lang="en-GB" sz="2200" dirty="0" smtClean="0"/>
              <a:t> dispersion relation:</a:t>
            </a:r>
            <a:endParaRPr lang="en-GB" sz="22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3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 of narrow momentum packets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552" y="999707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Can be analytically solved to yield: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77" y="1721224"/>
            <a:ext cx="27686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961" y="1675327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Acceleration theorem: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5" y="2994461"/>
            <a:ext cx="5016500" cy="62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957" y="2378515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Dynamics of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centre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00615" y="2994461"/>
            <a:ext cx="727263" cy="206513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70248" y="2332618"/>
            <a:ext cx="172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Constant covariance</a:t>
            </a:r>
            <a:endParaRPr lang="en-GB" sz="20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5" y="4308998"/>
            <a:ext cx="3771900" cy="46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7120" y="3739032"/>
            <a:ext cx="4200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 smtClean="0"/>
              <a:t>Fieldfree</a:t>
            </a:r>
            <a:r>
              <a:rPr lang="en-GB" sz="2200" dirty="0" smtClean="0"/>
              <a:t> dispersion relation:</a:t>
            </a:r>
            <a:endParaRPr lang="en-GB" sz="22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91" y="5196896"/>
            <a:ext cx="2967151" cy="431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110" y="5160242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Evolution of total power: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9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 of narrow momentum packets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552" y="999707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Can be analytically solved to yield: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77" y="1721224"/>
            <a:ext cx="2768600" cy="41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961" y="1675327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Acceleration theorem: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65" y="2994461"/>
            <a:ext cx="5016500" cy="62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957" y="2378515"/>
            <a:ext cx="351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Dynamics of </a:t>
            </a:r>
            <a:r>
              <a:rPr lang="en-US" sz="2400" dirty="0" err="1" smtClean="0">
                <a:solidFill>
                  <a:srgbClr val="000000"/>
                </a:solidFill>
                <a:latin typeface="Century Gothic"/>
              </a:rPr>
              <a:t>centre</a:t>
            </a: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800615" y="2994461"/>
            <a:ext cx="727263" cy="206513"/>
          </a:xfrm>
          <a:prstGeom prst="straightConnector1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770248" y="2332618"/>
            <a:ext cx="172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Constant covariance</a:t>
            </a:r>
            <a:endParaRPr lang="en-GB" sz="20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75" y="4308998"/>
            <a:ext cx="3771900" cy="469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7120" y="3739032"/>
            <a:ext cx="4200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err="1" smtClean="0"/>
              <a:t>Fieldfree</a:t>
            </a:r>
            <a:r>
              <a:rPr lang="en-GB" sz="2200" dirty="0" smtClean="0"/>
              <a:t> dispersion relation:</a:t>
            </a:r>
            <a:endParaRPr lang="en-GB" sz="22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91" y="5196896"/>
            <a:ext cx="2967151" cy="4319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110" y="5160242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400" dirty="0" smtClean="0">
                <a:solidFill>
                  <a:srgbClr val="000000"/>
                </a:solidFill>
                <a:latin typeface="Century Gothic"/>
              </a:rPr>
              <a:t> Evolution of total power:</a:t>
            </a:r>
            <a:endParaRPr lang="en-US" sz="24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430" y="5925549"/>
            <a:ext cx="7122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Exact for vanishing momentum width!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err="1" smtClean="0"/>
              <a:t>Hatano</a:t>
            </a:r>
            <a:r>
              <a:rPr lang="en-GB" dirty="0" smtClean="0"/>
              <a:t>-Nelson lattice</a:t>
            </a:r>
            <a:endParaRPr lang="en-GB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" y="1247070"/>
            <a:ext cx="8829099" cy="100935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033" y="1201173"/>
            <a:ext cx="9001315" cy="115494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1552" y="2468457"/>
            <a:ext cx="904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Simple </a:t>
            </a:r>
            <a:r>
              <a:rPr lang="en-US" sz="2800" dirty="0">
                <a:solidFill>
                  <a:srgbClr val="000000"/>
                </a:solidFill>
                <a:latin typeface="Century Gothic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apping to Hermitian Hamiltonian and analytical solution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35" y="4869096"/>
            <a:ext cx="9042447" cy="43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Classical Hamiltonian: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5838" y="5562418"/>
            <a:ext cx="8821315" cy="758949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1" y="5743900"/>
            <a:ext cx="8510400" cy="4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634" y="3662658"/>
            <a:ext cx="904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Experimental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realisation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in optical resonator structures proposed by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Longhi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</a:t>
            </a:r>
            <a:r>
              <a:rPr lang="en-GB" dirty="0" err="1" smtClean="0"/>
              <a:t>Hatano</a:t>
            </a:r>
            <a:r>
              <a:rPr lang="en-GB" dirty="0" smtClean="0"/>
              <a:t>-Nelson lattice</a:t>
            </a:r>
            <a:endParaRPr lang="en-GB" dirty="0"/>
          </a:p>
        </p:txBody>
      </p:sp>
      <p:pic>
        <p:nvPicPr>
          <p:cNvPr id="5" name="Picture 4" descr="Figure1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" y="2177548"/>
            <a:ext cx="3285291" cy="2340000"/>
          </a:xfrm>
          <a:prstGeom prst="rect">
            <a:avLst/>
          </a:prstGeom>
        </p:spPr>
      </p:pic>
      <p:pic>
        <p:nvPicPr>
          <p:cNvPr id="6" name="Picture 5" descr="Figure1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9" y="2177553"/>
            <a:ext cx="3285291" cy="2340000"/>
          </a:xfrm>
          <a:prstGeom prst="rect">
            <a:avLst/>
          </a:prstGeom>
        </p:spPr>
      </p:pic>
      <p:pic>
        <p:nvPicPr>
          <p:cNvPr id="8" name="Picture 7" descr="Figure1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/>
          <a:stretch/>
        </p:blipFill>
        <p:spPr>
          <a:xfrm>
            <a:off x="6079821" y="2177548"/>
            <a:ext cx="3079019" cy="23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617" y="1167202"/>
            <a:ext cx="689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Propagation of (wide) Gaussian beam</a:t>
            </a:r>
            <a:endParaRPr lang="en-GB" sz="28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08" y="5026629"/>
            <a:ext cx="4229100" cy="381000"/>
          </a:xfrm>
          <a:prstGeom prst="rect">
            <a:avLst/>
          </a:prstGeom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4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Breathing modes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6720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Propagation of single site initial state in Hermitian case</a:t>
            </a:r>
            <a:endParaRPr lang="en-GB" sz="2600" dirty="0"/>
          </a:p>
        </p:txBody>
      </p:sp>
      <p:pic>
        <p:nvPicPr>
          <p:cNvPr id="3" name="Picture 2" descr="bloc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40" y="1662339"/>
            <a:ext cx="4609519" cy="3835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5931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err="1" smtClean="0"/>
              <a:t>Quasiclassical</a:t>
            </a:r>
            <a:r>
              <a:rPr lang="en-GB" sz="2600" dirty="0" smtClean="0"/>
              <a:t> dynamics not valid, but can be explained as classical ensemble</a:t>
            </a:r>
            <a:endParaRPr lang="en-GB" sz="2600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T. Hartmann, F. Keck, S. </a:t>
            </a:r>
            <a:r>
              <a:rPr lang="de-DE" sz="1600" b="1" dirty="0" err="1">
                <a:solidFill>
                  <a:schemeClr val="bg1"/>
                </a:solidFill>
                <a:latin typeface="Arial Unicode MS" charset="0"/>
              </a:rPr>
              <a:t>Mossmann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 H.J. Korsch, New J. Phys. 6  (2004) 2</a:t>
            </a:r>
          </a:p>
        </p:txBody>
      </p:sp>
    </p:spTree>
    <p:extLst>
      <p:ext uri="{BB962C8B-B14F-4D97-AF65-F5344CB8AC3E}">
        <p14:creationId xmlns:p14="http://schemas.microsoft.com/office/powerpoint/2010/main" val="279111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sz="3200" dirty="0" smtClean="0"/>
              <a:t>Breathing modes in a </a:t>
            </a:r>
            <a:r>
              <a:rPr lang="en-GB" sz="3200" dirty="0" err="1" smtClean="0"/>
              <a:t>Hatano</a:t>
            </a:r>
            <a:r>
              <a:rPr lang="en-GB" sz="3200" dirty="0" smtClean="0"/>
              <a:t>-Nelson lattice</a:t>
            </a:r>
            <a:endParaRPr lang="en-GB" sz="3200" dirty="0"/>
          </a:p>
        </p:txBody>
      </p:sp>
      <p:pic>
        <p:nvPicPr>
          <p:cNvPr id="4" name="Picture 3" descr="Figure_HN_delta_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8" y="1006489"/>
            <a:ext cx="7553946" cy="5380405"/>
          </a:xfrm>
          <a:prstGeom prst="rect">
            <a:avLst/>
          </a:prstGeom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 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9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quantum to classical dynamics</a:t>
            </a:r>
            <a:endParaRPr lang="en-US" dirty="0"/>
          </a:p>
        </p:txBody>
      </p:sp>
      <p:pic>
        <p:nvPicPr>
          <p:cNvPr id="4" name="Picture 3" descr="Schroeding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120914"/>
            <a:ext cx="2387600" cy="3022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Hamil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698" y="1516149"/>
            <a:ext cx="2184400" cy="30480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809" y="4443624"/>
            <a:ext cx="2971800" cy="749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8899" y="3421108"/>
            <a:ext cx="4350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 Classical Hamiltonian dynamics: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73409" y="4304669"/>
            <a:ext cx="3222125" cy="965201"/>
          </a:xfrm>
          <a:prstGeom prst="rect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56" y="4276813"/>
            <a:ext cx="2166128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</a:rPr>
              <a:t>Erwin Schrödinger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</a:rPr>
              <a:t>Nobel Prize 1933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698" y="458967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</a:rPr>
              <a:t>Sir William Rowan Hamilton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</a:rPr>
              <a:t>1805 - 1865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6347" y="1120914"/>
            <a:ext cx="3725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 Quantum dynamics: </a:t>
            </a:r>
          </a:p>
          <a:p>
            <a:pPr>
              <a:buClr>
                <a:schemeClr val="accent6"/>
              </a:buClr>
            </a:pPr>
            <a:r>
              <a:rPr lang="en-US" sz="2400" dirty="0">
                <a:solidFill>
                  <a:srgbClr val="000000"/>
                </a:solidFill>
                <a:latin typeface="Century Gothic"/>
              </a:rPr>
              <a:t>Schrödinger equation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553" y="2142817"/>
            <a:ext cx="3505200" cy="774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694173" y="2064037"/>
            <a:ext cx="3679325" cy="965201"/>
          </a:xfrm>
          <a:prstGeom prst="rect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98" y="5610562"/>
            <a:ext cx="9067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600" dirty="0" smtClean="0">
                <a:solidFill>
                  <a:srgbClr val="000000"/>
                </a:solidFill>
                <a:latin typeface="Century Gothic"/>
              </a:rPr>
              <a:t> Semiclassical limit: Gaussian quantum wave packets move approximately according to classical dynamics</a:t>
            </a:r>
            <a:endParaRPr lang="en-US" sz="260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027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Quasiclassical</a:t>
            </a:r>
            <a:r>
              <a:rPr lang="en-GB" dirty="0" smtClean="0"/>
              <a:t> breathing mode</a:t>
            </a:r>
            <a:endParaRPr lang="en-GB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09" y="1987807"/>
            <a:ext cx="2965396" cy="89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52" y="1086564"/>
            <a:ext cx="9042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D2DB9"/>
              </a:buClr>
              <a:buSzPct val="100000"/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Interpret Fourier transform of initially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localised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state as (incoherent) ensemble of infinitely narrow momentum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wavepackets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!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6" name="Picture 5" descr="Figure_HN_delta_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71" y="3350879"/>
            <a:ext cx="4604450" cy="3279584"/>
          </a:xfrm>
          <a:prstGeom prst="rect">
            <a:avLst/>
          </a:prstGeom>
        </p:spPr>
      </p:pic>
      <p:pic>
        <p:nvPicPr>
          <p:cNvPr id="7" name="Picture 6" descr="Figure_HN_delta_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" y="3391534"/>
            <a:ext cx="4548872" cy="3239998"/>
          </a:xfrm>
          <a:prstGeom prst="rect">
            <a:avLst/>
          </a:prstGeom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547813" y="6583363"/>
            <a:ext cx="7596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0334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6811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3288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976563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4337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8909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3481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80536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EMG, H.J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. Korsch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, </a:t>
            </a:r>
            <a:r>
              <a:rPr lang="de-DE" sz="1600" b="1" dirty="0" err="1" smtClean="0">
                <a:solidFill>
                  <a:schemeClr val="bg1"/>
                </a:solidFill>
                <a:latin typeface="Arial Unicode MS" charset="0"/>
              </a:rPr>
              <a:t>and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 A. </a:t>
            </a:r>
            <a:r>
              <a:rPr lang="de-DE" sz="1600" b="1" dirty="0">
                <a:solidFill>
                  <a:schemeClr val="bg1"/>
                </a:solidFill>
                <a:latin typeface="Arial Unicode MS" charset="0"/>
              </a:rPr>
              <a:t>Rush, arXiv:</a:t>
            </a:r>
            <a:r>
              <a:rPr lang="de-DE" sz="1600" b="1" dirty="0" smtClean="0">
                <a:solidFill>
                  <a:schemeClr val="bg1"/>
                </a:solidFill>
                <a:latin typeface="Arial Unicode MS" charset="0"/>
              </a:rPr>
              <a:t>1604.01885 </a:t>
            </a:r>
            <a:endParaRPr lang="de-DE" sz="1600" b="1" dirty="0">
              <a:solidFill>
                <a:schemeClr val="bg1"/>
              </a:solidFill>
              <a:latin typeface="Arial Unicode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863" y="3205086"/>
            <a:ext cx="4200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Quantum propagation: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7863" y="3187939"/>
            <a:ext cx="4200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Classical ensemble: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4263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4556" y="4771873"/>
            <a:ext cx="6692994" cy="169277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Quasiclassical</a:t>
            </a:r>
            <a:r>
              <a:rPr lang="de-DE" sz="2800" dirty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description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Bloch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oscillations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in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lattices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Tight-binding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Hamiltonian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Bloch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oscillations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classical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explanation</a:t>
            </a:r>
            <a:r>
              <a:rPr lang="de-DE" sz="2400" dirty="0" smtClean="0">
                <a:solidFill>
                  <a:srgbClr val="000000"/>
                </a:solidFill>
                <a:latin typeface="Century Gothic"/>
              </a:rPr>
              <a:t>, non-Hermitian </a:t>
            </a:r>
            <a:r>
              <a:rPr lang="de-DE" sz="2400" dirty="0" err="1" smtClean="0">
                <a:solidFill>
                  <a:srgbClr val="000000"/>
                </a:solidFill>
                <a:latin typeface="Century Gothic"/>
              </a:rPr>
              <a:t>case</a:t>
            </a:r>
            <a:endParaRPr lang="de-DE" sz="2400" dirty="0" smtClea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90238" y="1194032"/>
            <a:ext cx="7221013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Beam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dynamics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with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gain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and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loss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latin typeface="Century Gothic"/>
              </a:rPr>
              <a:t>Schrödinger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dynamics</a:t>
            </a:r>
            <a:r>
              <a:rPr lang="de-DE" sz="2400" dirty="0" smtClean="0">
                <a:latin typeface="Century Gothic"/>
              </a:rPr>
              <a:t> in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guides</a:t>
            </a:r>
            <a:r>
              <a:rPr lang="de-DE" sz="2400" dirty="0" smtClean="0">
                <a:latin typeface="Century Gothic"/>
              </a:rPr>
              <a:t>, semiclassical </a:t>
            </a:r>
            <a:r>
              <a:rPr lang="de-DE" sz="2400" dirty="0" err="1" smtClean="0">
                <a:latin typeface="Century Gothic"/>
              </a:rPr>
              <a:t>limit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with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Gaussians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packets</a:t>
            </a:r>
            <a:r>
              <a:rPr lang="de-DE" sz="2400" dirty="0" smtClean="0">
                <a:latin typeface="Century Gothic"/>
              </a:rPr>
              <a:t>, a PT-</a:t>
            </a:r>
            <a:r>
              <a:rPr lang="de-DE" sz="2400" dirty="0" err="1" smtClean="0">
                <a:latin typeface="Century Gothic"/>
              </a:rPr>
              <a:t>symmetric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wave</a:t>
            </a:r>
            <a:r>
              <a:rPr lang="de-DE" sz="2400" dirty="0" smtClean="0">
                <a:latin typeface="Century Gothic"/>
              </a:rPr>
              <a:t> </a:t>
            </a:r>
            <a:r>
              <a:rPr lang="de-DE" sz="2400" dirty="0" err="1" smtClean="0">
                <a:latin typeface="Century Gothic"/>
              </a:rPr>
              <a:t>guide</a:t>
            </a:r>
            <a:endParaRPr lang="de-DE" sz="2400" dirty="0" smtClean="0">
              <a:latin typeface="Century Gothic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8543" y="3408090"/>
            <a:ext cx="9144000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Semiclassical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limit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non-Hermitian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quantum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systems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– a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general</a:t>
            </a:r>
            <a:r>
              <a:rPr lang="de-DE" sz="2800" dirty="0" smtClean="0">
                <a:solidFill>
                  <a:srgbClr val="3333CC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3333CC"/>
                </a:solidFill>
                <a:latin typeface="Century Gothic"/>
              </a:rPr>
              <a:t>structure</a:t>
            </a:r>
            <a:endParaRPr lang="de-DE" sz="2800" dirty="0" smtClean="0">
              <a:solidFill>
                <a:srgbClr val="3333CC"/>
              </a:solidFill>
              <a:latin typeface="Century Gothic"/>
            </a:endParaRPr>
          </a:p>
        </p:txBody>
      </p:sp>
      <p:pic>
        <p:nvPicPr>
          <p:cNvPr id="9" name="Picture 8" descr="Figure1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0647" r="12588" b="11674"/>
          <a:stretch/>
        </p:blipFill>
        <p:spPr>
          <a:xfrm>
            <a:off x="121446" y="1245260"/>
            <a:ext cx="1776570" cy="1579988"/>
          </a:xfrm>
          <a:prstGeom prst="rect">
            <a:avLst/>
          </a:prstGeom>
        </p:spPr>
      </p:pic>
      <p:pic>
        <p:nvPicPr>
          <p:cNvPr id="11" name="Picture 10" descr="Figure1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6948" r="19305" b="15108"/>
          <a:stretch/>
        </p:blipFill>
        <p:spPr>
          <a:xfrm>
            <a:off x="7117550" y="4766656"/>
            <a:ext cx="2026450" cy="18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24556" y="4771873"/>
            <a:ext cx="6692994" cy="169277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Quasiclassical</a:t>
            </a:r>
            <a:r>
              <a:rPr lang="de-DE" sz="2800" dirty="0">
                <a:solidFill>
                  <a:srgbClr val="D2D2F4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description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Bloch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oscillations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in non-Hermitian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lattices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solidFill>
                  <a:srgbClr val="D9D9D9"/>
                </a:solidFill>
                <a:latin typeface="Century Gothic"/>
              </a:rPr>
              <a:t>Tight-binding</a:t>
            </a:r>
            <a:r>
              <a:rPr lang="de-DE" sz="2400" dirty="0" smtClean="0">
                <a:solidFill>
                  <a:srgbClr val="D9D9D9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D9D9D9"/>
                </a:solidFill>
                <a:latin typeface="Century Gothic"/>
              </a:rPr>
              <a:t>Hamiltonian</a:t>
            </a:r>
            <a:r>
              <a:rPr lang="de-DE" sz="2400" dirty="0" smtClean="0">
                <a:solidFill>
                  <a:srgbClr val="D9D9D9"/>
                </a:solidFill>
                <a:latin typeface="Century Gothic"/>
              </a:rPr>
              <a:t>, Bloch </a:t>
            </a:r>
            <a:r>
              <a:rPr lang="de-DE" sz="2400" dirty="0" err="1" smtClean="0">
                <a:solidFill>
                  <a:srgbClr val="D9D9D9"/>
                </a:solidFill>
                <a:latin typeface="Century Gothic"/>
              </a:rPr>
              <a:t>oscillations</a:t>
            </a:r>
            <a:r>
              <a:rPr lang="de-DE" sz="2400" dirty="0" smtClean="0">
                <a:solidFill>
                  <a:srgbClr val="D9D9D9"/>
                </a:solidFill>
                <a:latin typeface="Century Gothic"/>
              </a:rPr>
              <a:t>, </a:t>
            </a:r>
            <a:r>
              <a:rPr lang="de-DE" sz="2400" dirty="0" err="1" smtClean="0">
                <a:solidFill>
                  <a:srgbClr val="D9D9D9"/>
                </a:solidFill>
                <a:latin typeface="Century Gothic"/>
              </a:rPr>
              <a:t>classical</a:t>
            </a:r>
            <a:r>
              <a:rPr lang="de-DE" sz="2400" dirty="0" smtClean="0">
                <a:solidFill>
                  <a:srgbClr val="D9D9D9"/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rgbClr val="D9D9D9"/>
                </a:solidFill>
                <a:latin typeface="Century Gothic"/>
              </a:rPr>
              <a:t>explanation</a:t>
            </a:r>
            <a:r>
              <a:rPr lang="de-DE" sz="2400" dirty="0" smtClean="0">
                <a:solidFill>
                  <a:srgbClr val="D9D9D9"/>
                </a:solidFill>
                <a:latin typeface="Century Gothic"/>
              </a:rPr>
              <a:t>, non-Hermitian </a:t>
            </a:r>
            <a:r>
              <a:rPr lang="de-DE" sz="2400" dirty="0" err="1" smtClean="0">
                <a:solidFill>
                  <a:srgbClr val="D9D9D9"/>
                </a:solidFill>
                <a:latin typeface="Century Gothic"/>
              </a:rPr>
              <a:t>case</a:t>
            </a:r>
            <a:endParaRPr lang="de-DE" sz="2400" dirty="0" smtClean="0">
              <a:solidFill>
                <a:srgbClr val="D9D9D9"/>
              </a:solidFill>
              <a:latin typeface="Century Gothic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990238" y="1221161"/>
            <a:ext cx="7221013" cy="163121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Beam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dynamics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with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gain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and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rgbClr val="D2D2F4"/>
                </a:solidFill>
                <a:latin typeface="Century Gothic"/>
              </a:rPr>
              <a:t>loss</a:t>
            </a:r>
            <a:r>
              <a:rPr lang="de-DE" sz="2800" dirty="0" smtClean="0">
                <a:solidFill>
                  <a:srgbClr val="D2D2F4"/>
                </a:solidFill>
                <a:latin typeface="Century Gothic"/>
              </a:rPr>
              <a:t>:</a:t>
            </a:r>
          </a:p>
          <a:p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Schrödinger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dynamics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in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wave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guides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, semiclassical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limit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with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Gaussians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wave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packets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, a PT-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symmetric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wave</a:t>
            </a:r>
            <a:r>
              <a:rPr lang="de-DE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 </a:t>
            </a:r>
            <a:r>
              <a:rPr lang="de-DE" sz="24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guide</a:t>
            </a:r>
            <a:endParaRPr lang="de-DE" sz="2400" dirty="0" smtClean="0">
              <a:solidFill>
                <a:schemeClr val="bg1">
                  <a:lumMod val="85000"/>
                </a:schemeClr>
              </a:solidFill>
              <a:latin typeface="Century Gothic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8543" y="3408090"/>
            <a:ext cx="9144000" cy="95410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"/>
            </a:pPr>
            <a:r>
              <a:rPr lang="de-DE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Semiclassical </a:t>
            </a:r>
            <a:r>
              <a:rPr lang="de-DE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limit</a:t>
            </a:r>
            <a:r>
              <a:rPr lang="de-DE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of</a:t>
            </a:r>
            <a:r>
              <a:rPr lang="de-DE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 non-Hermitian </a:t>
            </a:r>
            <a:r>
              <a:rPr lang="de-DE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quantum</a:t>
            </a:r>
            <a:r>
              <a:rPr lang="de-DE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systems</a:t>
            </a:r>
            <a:r>
              <a:rPr lang="de-DE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 – a </a:t>
            </a:r>
            <a:r>
              <a:rPr lang="de-DE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general</a:t>
            </a:r>
            <a:r>
              <a:rPr lang="de-DE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 </a:t>
            </a:r>
            <a:r>
              <a:rPr lang="de-DE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/>
              </a:rPr>
              <a:t>structure</a:t>
            </a:r>
            <a:endParaRPr lang="de-DE" sz="280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/>
            </a:endParaRPr>
          </a:p>
        </p:txBody>
      </p:sp>
      <p:pic>
        <p:nvPicPr>
          <p:cNvPr id="9" name="Picture 8" descr="Figure1a.pdf"/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0647" r="12588" b="11674"/>
          <a:stretch/>
        </p:blipFill>
        <p:spPr>
          <a:xfrm>
            <a:off x="121446" y="1245260"/>
            <a:ext cx="1776570" cy="1579988"/>
          </a:xfrm>
          <a:prstGeom prst="rect">
            <a:avLst/>
          </a:prstGeom>
        </p:spPr>
      </p:pic>
      <p:pic>
        <p:nvPicPr>
          <p:cNvPr id="11" name="Picture 10" descr="Figure1b.pdf"/>
          <p:cNvPicPr>
            <a:picLocks noChangeAspect="1"/>
          </p:cNvPicPr>
          <p:nvPr/>
        </p:nvPicPr>
        <p:blipFill rotWithShape="1"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6948" r="19305" b="15108"/>
          <a:stretch/>
        </p:blipFill>
        <p:spPr>
          <a:xfrm>
            <a:off x="7117550" y="4766656"/>
            <a:ext cx="2026450" cy="1823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3048000"/>
            <a:ext cx="86948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60F7A"/>
                </a:solidFill>
                <a:latin typeface="Century Gothic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88063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“Semiclassical” (Beam) dynamics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07" y="4003058"/>
            <a:ext cx="1835997" cy="69903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9" y="4034019"/>
            <a:ext cx="1835998" cy="72098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5" y="2911921"/>
            <a:ext cx="7185141" cy="94669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44" y="1167046"/>
            <a:ext cx="4940300" cy="96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36445" y="1067664"/>
            <a:ext cx="5220000" cy="11520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232937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Initial Gaussian beam: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021567"/>
            <a:ext cx="486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B encodes uncertainties: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423863" y="6589485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>
                <a:solidFill>
                  <a:srgbClr val="FFFFFF"/>
                </a:solidFill>
                <a:latin typeface="Century Gothic"/>
              </a:rPr>
              <a:t>Hepp, Heller, </a:t>
            </a:r>
            <a:r>
              <a:rPr lang="de-DE" sz="1600" dirty="0" err="1">
                <a:solidFill>
                  <a:srgbClr val="FFFFFF"/>
                </a:solidFill>
                <a:latin typeface="Century Gothic"/>
              </a:rPr>
              <a:t>Littlejohn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 1970‘s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  <a:p>
            <a:pPr algn="r"/>
            <a:endParaRPr lang="de-DE" sz="1600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“Semiclassical” (Beam) dynamics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07" y="4003058"/>
            <a:ext cx="1835997" cy="69903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39" y="4034019"/>
            <a:ext cx="1835998" cy="72098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5" y="2911921"/>
            <a:ext cx="7185141" cy="94669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44" y="1167046"/>
            <a:ext cx="4940300" cy="96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36445" y="1067664"/>
            <a:ext cx="5220000" cy="11520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" y="232937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Initial Gaussian beam: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021567"/>
            <a:ext cx="4867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B encodes uncertainties: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89748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Ansatz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for time-evolved state: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9499" y="5495419"/>
            <a:ext cx="8870180" cy="98383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6" y="5568203"/>
            <a:ext cx="8676000" cy="853377"/>
          </a:xfrm>
          <a:prstGeom prst="rect">
            <a:avLst/>
          </a:prstGeom>
        </p:spPr>
      </p:pic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23863" y="6589485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>
                <a:solidFill>
                  <a:srgbClr val="FFFFFF"/>
                </a:solidFill>
                <a:latin typeface="Century Gothic"/>
              </a:rPr>
              <a:t>Hepp, Heller, </a:t>
            </a:r>
            <a:r>
              <a:rPr lang="de-DE" sz="1600" dirty="0" err="1">
                <a:solidFill>
                  <a:srgbClr val="FFFFFF"/>
                </a:solidFill>
                <a:latin typeface="Century Gothic"/>
              </a:rPr>
              <a:t>Littlejohn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 1970‘s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  <a:p>
            <a:pPr algn="r"/>
            <a:endParaRPr lang="de-DE" sz="16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461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dirty="0" smtClean="0"/>
              <a:t>“Semiclassical” (Beam) dynamics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700" y="288186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Taylor expansion of potential yields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8706" y="3511793"/>
            <a:ext cx="3704498" cy="21387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03" y="3685675"/>
            <a:ext cx="3455994" cy="18359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1081861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Ansatz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for time-evolved state: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9499" y="1679794"/>
            <a:ext cx="8870180" cy="98383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6" y="1752578"/>
            <a:ext cx="8676000" cy="853377"/>
          </a:xfrm>
          <a:prstGeom prst="rect">
            <a:avLst/>
          </a:prstGeom>
        </p:spPr>
      </p:pic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423863" y="6589485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>
                <a:solidFill>
                  <a:srgbClr val="FFFFFF"/>
                </a:solidFill>
                <a:latin typeface="Century Gothic"/>
              </a:rPr>
              <a:t>Hepp, Heller, </a:t>
            </a:r>
            <a:r>
              <a:rPr lang="de-DE" sz="1600" dirty="0" err="1">
                <a:solidFill>
                  <a:srgbClr val="FFFFFF"/>
                </a:solidFill>
                <a:latin typeface="Century Gothic"/>
              </a:rPr>
              <a:t>Littlejohn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 1970‘s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  <a:p>
            <a:pPr algn="r"/>
            <a:endParaRPr lang="de-DE" sz="16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58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dirty="0" smtClean="0"/>
              <a:t>“Semiclassical” (Beam) dynamics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700" y="2881866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Taylor expansion of potential yields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8706" y="3511793"/>
            <a:ext cx="3704498" cy="21387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03" y="3685675"/>
            <a:ext cx="3455994" cy="18359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00" y="5959394"/>
            <a:ext cx="859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Alternative “derivation”: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Ehrenfest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theorem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1081861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/>
              </a:rPr>
              <a:t>Ansatz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for time-evolved state: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9499" y="1679794"/>
            <a:ext cx="8870180" cy="983833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6" y="1752578"/>
            <a:ext cx="8676000" cy="853377"/>
          </a:xfrm>
          <a:prstGeom prst="rect">
            <a:avLst/>
          </a:prstGeom>
        </p:spPr>
      </p:pic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423863" y="6589485"/>
            <a:ext cx="867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>
                <a:solidFill>
                  <a:srgbClr val="FFFFFF"/>
                </a:solidFill>
                <a:latin typeface="Century Gothic"/>
              </a:rPr>
              <a:t>Hepp, Heller, </a:t>
            </a:r>
            <a:r>
              <a:rPr lang="de-DE" sz="1600" dirty="0" err="1">
                <a:solidFill>
                  <a:srgbClr val="FFFFFF"/>
                </a:solidFill>
                <a:latin typeface="Century Gothic"/>
              </a:rPr>
              <a:t>Littlejohn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 1970‘s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  <a:p>
            <a:pPr algn="r"/>
            <a:endParaRPr lang="de-DE" sz="16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662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644" y="1167046"/>
            <a:ext cx="4940300" cy="96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936445" y="1067664"/>
            <a:ext cx="5220000" cy="11520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Century Gothic" pitchFamily="-111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" y="2349247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charset="2"/>
              <a:buChar char="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</a:rPr>
              <a:t> Complex refractive index models absorption and amplification </a:t>
            </a:r>
            <a:endParaRPr lang="en-US" sz="2800" dirty="0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2884750"/>
            <a:ext cx="3733800" cy="3937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GB" sz="3200" dirty="0" smtClean="0"/>
              <a:t>Beam optics in the presence of loss and gain</a:t>
            </a:r>
            <a:endParaRPr lang="en-GB" sz="3200" dirty="0"/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-206600" y="6589652"/>
            <a:ext cx="9379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EMG</a:t>
            </a:r>
            <a:r>
              <a:rPr lang="de-DE" sz="1600" dirty="0">
                <a:solidFill>
                  <a:srgbClr val="FFFFFF"/>
                </a:solidFill>
                <a:latin typeface="Century Gothic"/>
              </a:rPr>
              <a:t>, </a:t>
            </a:r>
            <a:r>
              <a:rPr lang="de-DE" sz="1600" dirty="0" smtClean="0">
                <a:solidFill>
                  <a:srgbClr val="FFFFFF"/>
                </a:solidFill>
                <a:latin typeface="Century Gothic"/>
              </a:rPr>
              <a:t>Rush, Schubert, arXiv:16.01.07802</a:t>
            </a:r>
            <a:endParaRPr lang="de-DE" sz="1600" dirty="0">
              <a:solidFill>
                <a:srgbClr val="FFFFFF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9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hat{H}= Fd\sum_l \l |l\rangle\langle l| &#10;-\frac{J}{2}\sum_l\Big(|l+1\rangle\langle l|+|l\rangle\langle l+1|\Big)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48"/>
  <p:tag name="BOXHEIGHT" val="347"/>
  <p:tag name="BOXFONT" val="10"/>
  <p:tag name="BOXWRAP" val="Falsch"/>
  <p:tag name="WORKAROUNDTRANSPARENCYBUG" val="Falsch"/>
  <p:tag name="ALLOWFONTSUBSTITUTION" val="Falsch"/>
  <p:tag name="BITMAPFORMAT" val="pngmono"/>
  <p:tag name="ORIGWIDTH" val="440"/>
  <p:tag name="PICTUREFILESIZE" val="239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l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48"/>
  <p:tag name="BOXHEIGHT" val="347"/>
  <p:tag name="BOXFONT" val="10"/>
  <p:tag name="BOXWRAP" val="Falsch"/>
  <p:tag name="WORKAROUNDTRANSPARENCYBUG" val="Falsch"/>
  <p:tag name="ALLOWFONTSUBSTITUTION" val="Falsch"/>
  <p:tag name="BITMAPFORMAT" val="pngmono"/>
  <p:tag name="ORIGWIDTH" val="6"/>
  <p:tag name="PICTUREFILESIZE" val="5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l+1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48"/>
  <p:tag name="BOXHEIGHT" val="347"/>
  <p:tag name="BOXFONT" val="10"/>
  <p:tag name="BOXWRAP" val="Falsch"/>
  <p:tag name="WORKAROUNDTRANSPARENCYBUG" val="Falsch"/>
  <p:tag name="ALLOWFONTSUBSTITUTION" val="Falsch"/>
  <p:tag name="BITMAPFORMAT" val="pngmono"/>
  <p:tag name="ORIGWIDTH" val="45"/>
  <p:tag name="PICTUREFILESIZE" val="10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l-1&#10;\end{displaymath}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448"/>
  <p:tag name="BOXHEIGHT" val="347"/>
  <p:tag name="BOXFONT" val="10"/>
  <p:tag name="BOXWRAP" val="Falsch"/>
  <p:tag name="WORKAROUNDTRANSPARENCYBUG" val="Falsch"/>
  <p:tag name="ALLOWFONTSUBSTITUTION" val="Falsch"/>
  <p:tag name="BITMAPFORMAT" val="pngmono"/>
  <p:tag name="ORIGWIDTH" val="43"/>
  <p:tag name="PICTUREFILESIZE" val="936"/>
</p:tagLst>
</file>

<file path=ppt/theme/theme1.xml><?xml version="1.0" encoding="utf-8"?>
<a:theme xmlns:a="http://schemas.openxmlformats.org/drawingml/2006/main" name="eva1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11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-111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eva1.potx</Template>
  <TotalTime>1966</TotalTime>
  <Words>1677</Words>
  <Application>Microsoft Macintosh PowerPoint</Application>
  <PresentationFormat>On-screen Show (4:3)</PresentationFormat>
  <Paragraphs>206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eva1</vt:lpstr>
      <vt:lpstr>2_Standarddesign</vt:lpstr>
      <vt:lpstr>Semiclassical dynamics in the presence of loss and gain</vt:lpstr>
      <vt:lpstr>Outline</vt:lpstr>
      <vt:lpstr>Beam propagation in optical waveguides</vt:lpstr>
      <vt:lpstr>From quantum to classical dynamics</vt:lpstr>
      <vt:lpstr>“Semiclassical” (Beam) dynamics</vt:lpstr>
      <vt:lpstr>“Semiclassical” (Beam) dynamics</vt:lpstr>
      <vt:lpstr>“Semiclassical” (Beam) dynamics</vt:lpstr>
      <vt:lpstr>“Semiclassical” (Beam) dynamics</vt:lpstr>
      <vt:lpstr>Beam optics in the presence of loss and gain</vt:lpstr>
      <vt:lpstr>Beam optics in the presence of loss and gain</vt:lpstr>
      <vt:lpstr>Beam optics in the presence of loss and gain</vt:lpstr>
      <vt:lpstr>Example: PT-symmetric wave guide</vt:lpstr>
      <vt:lpstr>Example: PT-symmetric wave guide</vt:lpstr>
      <vt:lpstr>Example: PT-symmetric wave guide</vt:lpstr>
      <vt:lpstr>Beam optics without absorption</vt:lpstr>
      <vt:lpstr>Beam optics with absorption</vt:lpstr>
      <vt:lpstr>Outline</vt:lpstr>
      <vt:lpstr>“Semiclassical” dynamics – general structure</vt:lpstr>
      <vt:lpstr>“Semiclassical” dynamics – general structure</vt:lpstr>
      <vt:lpstr>“Semiclassical” dynamics – general structure</vt:lpstr>
      <vt:lpstr>“Semiclassical” dynamics – general structure</vt:lpstr>
      <vt:lpstr>The generalised canonical equations   </vt:lpstr>
      <vt:lpstr>“Semiclassical” dynamics – general structure</vt:lpstr>
      <vt:lpstr>Outline</vt:lpstr>
      <vt:lpstr>Single-band tight-binding Hamiltonian</vt:lpstr>
      <vt:lpstr>Algebraic formulation</vt:lpstr>
      <vt:lpstr>Algebraic formulation</vt:lpstr>
      <vt:lpstr>Bloch oscillations – quasiclassical explanation</vt:lpstr>
      <vt:lpstr>Non-Hermitian tight-binding lattice</vt:lpstr>
      <vt:lpstr>Non-Hermitian tight-binding lattice</vt:lpstr>
      <vt:lpstr>“Semiclassical” dynamics – general structure</vt:lpstr>
      <vt:lpstr>Limit of narrow momentum packets</vt:lpstr>
      <vt:lpstr>Limit of narrow momentum packets</vt:lpstr>
      <vt:lpstr>Limit of narrow momentum packets</vt:lpstr>
      <vt:lpstr>Limit of narrow momentum packets</vt:lpstr>
      <vt:lpstr>Example: Hatano-Nelson lattice</vt:lpstr>
      <vt:lpstr>Example: Hatano-Nelson lattice</vt:lpstr>
      <vt:lpstr>Breathing modes</vt:lpstr>
      <vt:lpstr>Breathing modes in a Hatano-Nelson lattice</vt:lpstr>
      <vt:lpstr>Quasiclassical breathing mode</vt:lpstr>
      <vt:lpstr>Summary</vt:lpstr>
      <vt:lpstr>Summary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Eva-Maria Graefe</dc:creator>
  <cp:lastModifiedBy>Eva-Maria Graefe</cp:lastModifiedBy>
  <cp:revision>53</cp:revision>
  <dcterms:created xsi:type="dcterms:W3CDTF">2011-05-03T14:27:50Z</dcterms:created>
  <dcterms:modified xsi:type="dcterms:W3CDTF">2016-06-17T06:40:31Z</dcterms:modified>
</cp:coreProperties>
</file>